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659d50ea4d_0_5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g2659d50ea4d_0_5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b10d2529db_0_1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9" name="Google Shape;239;g2b10d2529db_0_1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b10d2529db_0_1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1" name="Google Shape;251;g2b10d2529db_0_1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b10d2529db_0_1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g2b10d2529db_0_1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b10d2529db_0_14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5" name="Google Shape;275;g2b10d2529db_0_1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b10d2529db_0_15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7" name="Google Shape;287;g2b10d2529db_0_1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2b10d2529db_0_16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9" name="Google Shape;299;g2b10d2529db_0_1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b10d2529db_0_18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1" name="Google Shape;311;g2b10d2529db_0_1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b10d2529db_0_17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3" name="Google Shape;323;g2b10d2529db_0_1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2b10d2529db_0_19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5" name="Google Shape;335;g2b10d2529db_0_19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2b10d2529db_0_2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7" name="Google Shape;347;g2b10d2529db_0_2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b10d2529db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g2b10d2529db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2b10d2529db_0_2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9" name="Google Shape;359;g2b10d2529db_0_2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2b10d2529db_0_23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1" name="Google Shape;371;g2b10d2529db_0_2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2b10d2529db_0_24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83" name="Google Shape;383;g2b10d2529db_0_2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g2b10d2529db_0_25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95" name="Google Shape;395;g2b10d2529db_0_2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b10d2529db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g2b10d2529db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b10d2529db_0_4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g2b10d2529db_0_4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b10d2529db_0_5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9" name="Google Shape;179;g2b10d2529db_0_5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b10d2529db_0_6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1" name="Google Shape;191;g2b10d2529db_0_6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b10d2529db_0_7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3" name="Google Shape;203;g2b10d2529db_0_7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b10d2529db_0_8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5" name="Google Shape;215;g2b10d2529db_0_8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b10d2529db_0_10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g2b10d2529db_0_10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rtl="0" algn="ctr">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8" name="Google Shape;58;p14"/>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59" name="Google Shape;59;p1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0" name="Google Shape;60;p1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1" name="Google Shape;61;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4" name="Google Shape;64;p1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65" name="Google Shape;65;p1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6" name="Google Shape;66;p1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7" name="Google Shape;67;p1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0" name="Google Shape;70;p16"/>
          <p:cNvSpPr txBox="1"/>
          <p:nvPr>
            <p:ph idx="1" type="body"/>
          </p:nvPr>
        </p:nvSpPr>
        <p:spPr>
          <a:xfrm>
            <a:off x="623888" y="3442097"/>
            <a:ext cx="7886700" cy="11253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71" name="Google Shape;71;p1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2" name="Google Shape;72;p1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3" name="Google Shape;73;p1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6" name="Google Shape;76;p17"/>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7" name="Google Shape;77;p17"/>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8" name="Google Shape;78;p1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9" name="Google Shape;79;p1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0" name="Google Shape;80;p1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18"/>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3" name="Google Shape;83;p18"/>
          <p:cNvSpPr txBox="1"/>
          <p:nvPr>
            <p:ph idx="1" type="body"/>
          </p:nvPr>
        </p:nvSpPr>
        <p:spPr>
          <a:xfrm>
            <a:off x="629841" y="1260872"/>
            <a:ext cx="38685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4" name="Google Shape;84;p18"/>
          <p:cNvSpPr txBox="1"/>
          <p:nvPr>
            <p:ph idx="2" type="body"/>
          </p:nvPr>
        </p:nvSpPr>
        <p:spPr>
          <a:xfrm>
            <a:off x="629841" y="1878806"/>
            <a:ext cx="38685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5" name="Google Shape;85;p18"/>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6" name="Google Shape;86;p18"/>
          <p:cNvSpPr txBox="1"/>
          <p:nvPr>
            <p:ph idx="4" type="body"/>
          </p:nvPr>
        </p:nvSpPr>
        <p:spPr>
          <a:xfrm>
            <a:off x="4629150" y="1878806"/>
            <a:ext cx="38874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7" name="Google Shape;87;p1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8" name="Google Shape;88;p1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9" name="Google Shape;89;p1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2" name="Google Shape;92;p1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3" name="Google Shape;93;p1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4" name="Google Shape;94;p1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7" name="Google Shape;97;p2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8" name="Google Shape;98;p2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1" name="Google Shape;101;p21"/>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102" name="Google Shape;102;p21"/>
          <p:cNvSpPr txBox="1"/>
          <p:nvPr>
            <p:ph idx="2"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03" name="Google Shape;103;p2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4" name="Google Shape;104;p2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5" name="Google Shape;105;p2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8" name="Google Shape;108;p22"/>
          <p:cNvSpPr/>
          <p:nvPr>
            <p:ph idx="2" type="pic"/>
          </p:nvPr>
        </p:nvSpPr>
        <p:spPr>
          <a:xfrm>
            <a:off x="3887391" y="740569"/>
            <a:ext cx="4629300" cy="3655200"/>
          </a:xfrm>
          <a:prstGeom prst="rect">
            <a:avLst/>
          </a:prstGeom>
          <a:noFill/>
          <a:ln>
            <a:noFill/>
          </a:ln>
        </p:spPr>
      </p:sp>
      <p:sp>
        <p:nvSpPr>
          <p:cNvPr id="109" name="Google Shape;109;p22"/>
          <p:cNvSpPr txBox="1"/>
          <p:nvPr>
            <p:ph idx="1"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10" name="Google Shape;110;p2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1" name="Google Shape;111;p2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2" name="Google Shape;112;p2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5" name="Google Shape;115;p23"/>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6" name="Google Shape;116;p2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7" name="Google Shape;117;p2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8" name="Google Shape;118;p2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1" name="Google Shape;121;p24"/>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22" name="Google Shape;122;p2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3" name="Google Shape;123;p2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4" name="Google Shape;124;p2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7" name="Google Shape;127;p25"/>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lvl1pPr indent="-361950" lvl="0" marL="457200" rtl="0">
              <a:spcBef>
                <a:spcPts val="800"/>
              </a:spcBef>
              <a:spcAft>
                <a:spcPts val="0"/>
              </a:spcAft>
              <a:buSzPts val="2100"/>
              <a:buChar char="•"/>
              <a:defRPr/>
            </a:lvl1pPr>
            <a:lvl2pPr indent="-342900" lvl="1" marL="914400" rtl="0">
              <a:spcBef>
                <a:spcPts val="400"/>
              </a:spcBef>
              <a:spcAft>
                <a:spcPts val="0"/>
              </a:spcAft>
              <a:buSzPts val="1800"/>
              <a:buChar char="•"/>
              <a:defRPr/>
            </a:lvl2pPr>
            <a:lvl3pPr indent="-323850" lvl="2" marL="1371600" rtl="0">
              <a:spcBef>
                <a:spcPts val="400"/>
              </a:spcBef>
              <a:spcAft>
                <a:spcPts val="0"/>
              </a:spcAft>
              <a:buSzPts val="15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128" name="Google Shape;128;p25"/>
          <p:cNvSpPr txBox="1"/>
          <p:nvPr>
            <p:ph idx="12" type="sldNum"/>
          </p:nvPr>
        </p:nvSpPr>
        <p:spPr>
          <a:xfrm>
            <a:off x="8472458" y="4663217"/>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3.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2" name="Shape 132"/>
        <p:cNvGrpSpPr/>
        <p:nvPr/>
      </p:nvGrpSpPr>
      <p:grpSpPr>
        <a:xfrm>
          <a:off x="0" y="0"/>
          <a:ext cx="0" cy="0"/>
          <a:chOff x="0" y="0"/>
          <a:chExt cx="0" cy="0"/>
        </a:xfrm>
      </p:grpSpPr>
      <p:sp>
        <p:nvSpPr>
          <p:cNvPr id="133" name="Google Shape;133;p2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34" name="Google Shape;134;p26"/>
          <p:cNvPicPr preferRelativeResize="0"/>
          <p:nvPr/>
        </p:nvPicPr>
        <p:blipFill rotWithShape="1">
          <a:blip r:embed="rId3">
            <a:alphaModFix/>
          </a:blip>
          <a:srcRect b="0" l="10674" r="10659" t="0"/>
          <a:stretch/>
        </p:blipFill>
        <p:spPr>
          <a:xfrm>
            <a:off x="37626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35" name="Google Shape;135;p26"/>
          <p:cNvSpPr txBox="1"/>
          <p:nvPr>
            <p:ph idx="1" type="subTitle"/>
          </p:nvPr>
        </p:nvSpPr>
        <p:spPr>
          <a:xfrm>
            <a:off x="219950" y="1806175"/>
            <a:ext cx="3761100" cy="2121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highlight>
                  <a:srgbClr val="FFFF00"/>
                </a:highlight>
              </a:rPr>
              <a:t>School Name </a:t>
            </a:r>
            <a:r>
              <a:rPr lang="en">
                <a:solidFill>
                  <a:srgbClr val="262626"/>
                </a:solidFill>
              </a:rPr>
              <a:t>is a healthy school! What does this mean? It means here at </a:t>
            </a:r>
            <a:r>
              <a:rPr lang="en">
                <a:solidFill>
                  <a:srgbClr val="262626"/>
                </a:solidFill>
                <a:highlight>
                  <a:srgbClr val="FFFF00"/>
                </a:highlight>
              </a:rPr>
              <a:t>School Name</a:t>
            </a:r>
            <a:r>
              <a:rPr lang="en">
                <a:solidFill>
                  <a:srgbClr val="262626"/>
                </a:solidFill>
              </a:rPr>
              <a:t> we try to always make the “healthy choice the easy choice”.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Do you have any suggestions or thoughts about what this might mean for our school? Tell </a:t>
            </a:r>
            <a:r>
              <a:rPr lang="en">
                <a:solidFill>
                  <a:srgbClr val="262626"/>
                </a:solidFill>
                <a:highlight>
                  <a:srgbClr val="FFFF00"/>
                </a:highlight>
              </a:rPr>
              <a:t>Name of champion teacher or admin. He/She </a:t>
            </a:r>
            <a:r>
              <a:rPr lang="en">
                <a:solidFill>
                  <a:srgbClr val="262626"/>
                </a:solidFill>
              </a:rPr>
              <a:t>would love to hear your suggestions!</a:t>
            </a:r>
            <a:endParaRPr>
              <a:solidFill>
                <a:srgbClr val="262626"/>
              </a:solidFill>
            </a:endParaRPr>
          </a:p>
        </p:txBody>
      </p:sp>
      <p:sp>
        <p:nvSpPr>
          <p:cNvPr id="136" name="Google Shape;136;p2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37" name="Google Shape;137;p2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38" name="Google Shape;138;p2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39" name="Google Shape;139;p2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40" name="Google Shape;140;p26"/>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 What is a Healthy School? </a:t>
            </a:r>
            <a:endParaRPr b="1" sz="4100">
              <a:solidFill>
                <a:srgbClr val="262626"/>
              </a:solidFill>
              <a:highlight>
                <a:schemeClr val="lt1"/>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0" name="Shape 240"/>
        <p:cNvGrpSpPr/>
        <p:nvPr/>
      </p:nvGrpSpPr>
      <p:grpSpPr>
        <a:xfrm>
          <a:off x="0" y="0"/>
          <a:ext cx="0" cy="0"/>
          <a:chOff x="0" y="0"/>
          <a:chExt cx="0" cy="0"/>
        </a:xfrm>
      </p:grpSpPr>
      <p:sp>
        <p:nvSpPr>
          <p:cNvPr id="241" name="Google Shape;241;p3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42" name="Google Shape;242;p35"/>
          <p:cNvPicPr preferRelativeResize="0"/>
          <p:nvPr/>
        </p:nvPicPr>
        <p:blipFill rotWithShape="1">
          <a:blip r:embed="rId3">
            <a:alphaModFix/>
          </a:blip>
          <a:srcRect b="0" l="10674" r="10659" t="0"/>
          <a:stretch/>
        </p:blipFill>
        <p:spPr>
          <a:xfrm>
            <a:off x="37626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43" name="Google Shape;243;p35"/>
          <p:cNvSpPr txBox="1"/>
          <p:nvPr>
            <p:ph idx="1" type="subTitle"/>
          </p:nvPr>
        </p:nvSpPr>
        <p:spPr>
          <a:xfrm>
            <a:off x="219950" y="1905138"/>
            <a:ext cx="4197000" cy="2273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Did you know that there are a few different ways to get 60 minutes of physical activity? One way is getting </a:t>
            </a:r>
            <a:r>
              <a:rPr b="1" lang="en" sz="1700">
                <a:solidFill>
                  <a:srgbClr val="262626"/>
                </a:solidFill>
              </a:rPr>
              <a:t>moderate activity</a:t>
            </a:r>
            <a:r>
              <a:rPr lang="en" sz="1700">
                <a:solidFill>
                  <a:srgbClr val="262626"/>
                </a:solidFill>
              </a:rPr>
              <a:t>. Moderate activity makes you breathe harder and your heart beat faster. You should be able to talk, but not sing. Examples of moderate- intensity physical activity include walking quickly, skating, bike riding and skateboarding.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What is your favourite way to get moderate activity?</a:t>
            </a:r>
            <a:endParaRPr sz="1700">
              <a:solidFill>
                <a:srgbClr val="262626"/>
              </a:solidFill>
            </a:endParaRPr>
          </a:p>
        </p:txBody>
      </p:sp>
      <p:sp>
        <p:nvSpPr>
          <p:cNvPr id="244" name="Google Shape;244;p3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45" name="Google Shape;245;p3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46" name="Google Shape;246;p3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47" name="Google Shape;247;p3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48" name="Google Shape;248;p35"/>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10: What is a Healthy School? </a:t>
            </a:r>
            <a:endParaRPr b="1" sz="4100">
              <a:solidFill>
                <a:srgbClr val="262626"/>
              </a:solidFill>
              <a:highlight>
                <a:schemeClr val="lt1"/>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2" name="Shape 252"/>
        <p:cNvGrpSpPr/>
        <p:nvPr/>
      </p:nvGrpSpPr>
      <p:grpSpPr>
        <a:xfrm>
          <a:off x="0" y="0"/>
          <a:ext cx="0" cy="0"/>
          <a:chOff x="0" y="0"/>
          <a:chExt cx="0" cy="0"/>
        </a:xfrm>
      </p:grpSpPr>
      <p:sp>
        <p:nvSpPr>
          <p:cNvPr id="253" name="Google Shape;253;p3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54" name="Google Shape;254;p36"/>
          <p:cNvPicPr preferRelativeResize="0"/>
          <p:nvPr/>
        </p:nvPicPr>
        <p:blipFill rotWithShape="1">
          <a:blip r:embed="rId3">
            <a:alphaModFix/>
          </a:blip>
          <a:srcRect b="0" l="10674" r="10659" t="0"/>
          <a:stretch/>
        </p:blipFill>
        <p:spPr>
          <a:xfrm>
            <a:off x="37626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55" name="Google Shape;255;p36"/>
          <p:cNvSpPr txBox="1"/>
          <p:nvPr>
            <p:ph idx="1" type="subTitle"/>
          </p:nvPr>
        </p:nvSpPr>
        <p:spPr>
          <a:xfrm>
            <a:off x="219950" y="2201569"/>
            <a:ext cx="4197000" cy="1220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A nutritious snack should have at least two food groups in it. Ask for some of these: fruit and yogurt, unsalted crackers and low fat cheese or vegetables with a dip like hummus.</a:t>
            </a:r>
            <a:endParaRPr>
              <a:solidFill>
                <a:srgbClr val="262626"/>
              </a:solidFill>
            </a:endParaRPr>
          </a:p>
        </p:txBody>
      </p:sp>
      <p:sp>
        <p:nvSpPr>
          <p:cNvPr id="256" name="Google Shape;256;p3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57" name="Google Shape;257;p3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58" name="Google Shape;258;p3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59" name="Google Shape;259;p3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60" name="Google Shape;260;p36"/>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11: What is a Healthy School? </a:t>
            </a:r>
            <a:endParaRPr b="1" sz="4100">
              <a:solidFill>
                <a:srgbClr val="262626"/>
              </a:solidFill>
              <a:highlight>
                <a:schemeClr val="lt1"/>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4" name="Shape 264"/>
        <p:cNvGrpSpPr/>
        <p:nvPr/>
      </p:nvGrpSpPr>
      <p:grpSpPr>
        <a:xfrm>
          <a:off x="0" y="0"/>
          <a:ext cx="0" cy="0"/>
          <a:chOff x="0" y="0"/>
          <a:chExt cx="0" cy="0"/>
        </a:xfrm>
      </p:grpSpPr>
      <p:sp>
        <p:nvSpPr>
          <p:cNvPr id="265" name="Google Shape;265;p3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66" name="Google Shape;266;p37"/>
          <p:cNvPicPr preferRelativeResize="0"/>
          <p:nvPr/>
        </p:nvPicPr>
        <p:blipFill rotWithShape="1">
          <a:blip r:embed="rId3">
            <a:alphaModFix/>
          </a:blip>
          <a:srcRect b="0" l="10674" r="10659" t="0"/>
          <a:stretch/>
        </p:blipFill>
        <p:spPr>
          <a:xfrm>
            <a:off x="37626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67" name="Google Shape;267;p37"/>
          <p:cNvSpPr txBox="1"/>
          <p:nvPr>
            <p:ph idx="1" type="subTitle"/>
          </p:nvPr>
        </p:nvSpPr>
        <p:spPr>
          <a:xfrm>
            <a:off x="219950" y="1723775"/>
            <a:ext cx="4214400" cy="2978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Another type of physical activity is </a:t>
            </a:r>
            <a:r>
              <a:rPr b="1" lang="en" sz="1700">
                <a:solidFill>
                  <a:srgbClr val="262626"/>
                </a:solidFill>
              </a:rPr>
              <a:t>vigorous activity</a:t>
            </a:r>
            <a:r>
              <a:rPr lang="en" sz="1700">
                <a:solidFill>
                  <a:srgbClr val="262626"/>
                </a:solidFill>
              </a:rPr>
              <a:t>. With vigorous activity, your breath will get huffy puffy, you will not be able to say more than a few words without catching a breath and you will be sweating. Examples of vigorous activity include running, playing basketball, soccer or cross-country skiing.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In a healthy school we try our best to get vigorous activity in our physical education classes and outside at recess.  How will you get some vigorous activity today?</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268" name="Google Shape;268;p3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69" name="Google Shape;269;p3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70" name="Google Shape;270;p3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71" name="Google Shape;271;p3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72" name="Google Shape;272;p37"/>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12: What is a Healthy School? </a:t>
            </a:r>
            <a:endParaRPr b="1" sz="4100">
              <a:solidFill>
                <a:srgbClr val="262626"/>
              </a:solidFill>
              <a:highlight>
                <a:schemeClr val="lt1"/>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6" name="Shape 276"/>
        <p:cNvGrpSpPr/>
        <p:nvPr/>
      </p:nvGrpSpPr>
      <p:grpSpPr>
        <a:xfrm>
          <a:off x="0" y="0"/>
          <a:ext cx="0" cy="0"/>
          <a:chOff x="0" y="0"/>
          <a:chExt cx="0" cy="0"/>
        </a:xfrm>
      </p:grpSpPr>
      <p:sp>
        <p:nvSpPr>
          <p:cNvPr id="277" name="Google Shape;277;p3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78" name="Google Shape;278;p38"/>
          <p:cNvPicPr preferRelativeResize="0"/>
          <p:nvPr/>
        </p:nvPicPr>
        <p:blipFill rotWithShape="1">
          <a:blip r:embed="rId3">
            <a:alphaModFix/>
          </a:blip>
          <a:srcRect b="0" l="10674" r="10659" t="0"/>
          <a:stretch/>
        </p:blipFill>
        <p:spPr>
          <a:xfrm>
            <a:off x="37626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79" name="Google Shape;279;p38"/>
          <p:cNvSpPr txBox="1"/>
          <p:nvPr>
            <p:ph idx="1" type="subTitle"/>
          </p:nvPr>
        </p:nvSpPr>
        <p:spPr>
          <a:xfrm>
            <a:off x="219950" y="1950450"/>
            <a:ext cx="4110000" cy="2001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Cake snacks like bear-claws and cakesters might be tasty, but they’ve got so much fat and sugar in them, they are not nutritious. You will feel much better choosing foods that are nutritious like, fresh fruit and vegetables or a whole-wheat sandwich.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What other healthy snacks do you enjoy? Be sure to tell all of the teachers at </a:t>
            </a:r>
            <a:r>
              <a:rPr lang="en" sz="1700">
                <a:solidFill>
                  <a:srgbClr val="262626"/>
                </a:solidFill>
                <a:highlight>
                  <a:srgbClr val="FFFF00"/>
                </a:highlight>
              </a:rPr>
              <a:t>School Name</a:t>
            </a:r>
            <a:r>
              <a:rPr lang="en" sz="1700">
                <a:solidFill>
                  <a:srgbClr val="262626"/>
                </a:solidFill>
              </a:rPr>
              <a:t>!</a:t>
            </a:r>
            <a:endParaRPr sz="1700">
              <a:solidFill>
                <a:srgbClr val="262626"/>
              </a:solidFill>
            </a:endParaRPr>
          </a:p>
        </p:txBody>
      </p:sp>
      <p:sp>
        <p:nvSpPr>
          <p:cNvPr id="280" name="Google Shape;280;p3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81" name="Google Shape;281;p3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82" name="Google Shape;282;p3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83" name="Google Shape;283;p3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84" name="Google Shape;284;p38"/>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13: What is a Healthy School? </a:t>
            </a:r>
            <a:endParaRPr b="1" sz="4100">
              <a:solidFill>
                <a:srgbClr val="262626"/>
              </a:solidFill>
              <a:highlight>
                <a:schemeClr val="lt1"/>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8" name="Shape 288"/>
        <p:cNvGrpSpPr/>
        <p:nvPr/>
      </p:nvGrpSpPr>
      <p:grpSpPr>
        <a:xfrm>
          <a:off x="0" y="0"/>
          <a:ext cx="0" cy="0"/>
          <a:chOff x="0" y="0"/>
          <a:chExt cx="0" cy="0"/>
        </a:xfrm>
      </p:grpSpPr>
      <p:sp>
        <p:nvSpPr>
          <p:cNvPr id="289" name="Google Shape;289;p3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90" name="Google Shape;290;p39"/>
          <p:cNvPicPr preferRelativeResize="0"/>
          <p:nvPr/>
        </p:nvPicPr>
        <p:blipFill rotWithShape="1">
          <a:blip r:embed="rId3">
            <a:alphaModFix/>
          </a:blip>
          <a:srcRect b="0" l="10674" r="10659" t="0"/>
          <a:stretch/>
        </p:blipFill>
        <p:spPr>
          <a:xfrm>
            <a:off x="37626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91" name="Google Shape;291;p39"/>
          <p:cNvSpPr txBox="1"/>
          <p:nvPr>
            <p:ph idx="1" type="subTitle"/>
          </p:nvPr>
        </p:nvSpPr>
        <p:spPr>
          <a:xfrm>
            <a:off x="219950" y="1723775"/>
            <a:ext cx="4911900" cy="2228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Moderate and vigorous physical activity makes your lungs and heart really strong!  But don’t forget about some bone and muscle-strengthening activities. Muscle-strengthening activities build up your muscles. With bone-strengthening activities, muscles push and pull against bones helping make them stronger.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It’s really easy to strengthen muscles and bones at recess time- climbing and swinging on playground will strengthen your muscles and running, walking, and jumping rope will strengthen your bones.  Why not try some strengthening activities today at recess?</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292" name="Google Shape;292;p3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93" name="Google Shape;293;p3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94" name="Google Shape;294;p3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95" name="Google Shape;295;p3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96" name="Google Shape;296;p39"/>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14: What is a Healthy School? </a:t>
            </a:r>
            <a:endParaRPr b="1" sz="4100">
              <a:solidFill>
                <a:srgbClr val="262626"/>
              </a:solidFill>
              <a:highlight>
                <a:schemeClr val="lt1"/>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0" name="Shape 300"/>
        <p:cNvGrpSpPr/>
        <p:nvPr/>
      </p:nvGrpSpPr>
      <p:grpSpPr>
        <a:xfrm>
          <a:off x="0" y="0"/>
          <a:ext cx="0" cy="0"/>
          <a:chOff x="0" y="0"/>
          <a:chExt cx="0" cy="0"/>
        </a:xfrm>
      </p:grpSpPr>
      <p:sp>
        <p:nvSpPr>
          <p:cNvPr id="301" name="Google Shape;301;p4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02" name="Google Shape;302;p40"/>
          <p:cNvPicPr preferRelativeResize="0"/>
          <p:nvPr/>
        </p:nvPicPr>
        <p:blipFill rotWithShape="1">
          <a:blip r:embed="rId3">
            <a:alphaModFix/>
          </a:blip>
          <a:srcRect b="0" l="10674" r="10659" t="0"/>
          <a:stretch/>
        </p:blipFill>
        <p:spPr>
          <a:xfrm>
            <a:off x="37626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03" name="Google Shape;303;p40"/>
          <p:cNvSpPr txBox="1"/>
          <p:nvPr>
            <p:ph idx="1" type="subTitle"/>
          </p:nvPr>
        </p:nvSpPr>
        <p:spPr>
          <a:xfrm>
            <a:off x="219950" y="2089925"/>
            <a:ext cx="3945000" cy="1553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If you’re craving something sweet, ask for a piece of fruit. Berries and melons are a great source of natural sugar and they come with lots of other stuff too, such as fibre, vitamins and minerals that your body needs every day!</a:t>
            </a:r>
            <a:endParaRPr>
              <a:solidFill>
                <a:srgbClr val="262626"/>
              </a:solidFill>
            </a:endParaRPr>
          </a:p>
        </p:txBody>
      </p:sp>
      <p:sp>
        <p:nvSpPr>
          <p:cNvPr id="304" name="Google Shape;304;p4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05" name="Google Shape;305;p4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06" name="Google Shape;306;p4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07" name="Google Shape;307;p4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08" name="Google Shape;308;p40"/>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15: What is a Healthy School? </a:t>
            </a:r>
            <a:endParaRPr b="1" sz="4100">
              <a:solidFill>
                <a:srgbClr val="262626"/>
              </a:solidFill>
              <a:highlight>
                <a:schemeClr val="lt1"/>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2" name="Shape 312"/>
        <p:cNvGrpSpPr/>
        <p:nvPr/>
      </p:nvGrpSpPr>
      <p:grpSpPr>
        <a:xfrm>
          <a:off x="0" y="0"/>
          <a:ext cx="0" cy="0"/>
          <a:chOff x="0" y="0"/>
          <a:chExt cx="0" cy="0"/>
        </a:xfrm>
      </p:grpSpPr>
      <p:sp>
        <p:nvSpPr>
          <p:cNvPr id="313" name="Google Shape;313;p4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14" name="Google Shape;314;p41"/>
          <p:cNvPicPr preferRelativeResize="0"/>
          <p:nvPr/>
        </p:nvPicPr>
        <p:blipFill rotWithShape="1">
          <a:blip r:embed="rId3">
            <a:alphaModFix/>
          </a:blip>
          <a:srcRect b="0" l="10674" r="10659" t="0"/>
          <a:stretch/>
        </p:blipFill>
        <p:spPr>
          <a:xfrm>
            <a:off x="56456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15" name="Google Shape;315;p41"/>
          <p:cNvSpPr txBox="1"/>
          <p:nvPr>
            <p:ph idx="1" type="subTitle"/>
          </p:nvPr>
        </p:nvSpPr>
        <p:spPr>
          <a:xfrm>
            <a:off x="219950" y="1121075"/>
            <a:ext cx="5958000" cy="3399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SzPts val="1018"/>
              <a:buNone/>
            </a:pPr>
            <a:r>
              <a:rPr lang="en" sz="1500">
                <a:solidFill>
                  <a:srgbClr val="262626"/>
                </a:solidFill>
              </a:rPr>
              <a:t>We’ve been working on being a healthy school- Let’s get active together to review the healthy foods we should eat! Stand up and push in your chair. </a:t>
            </a:r>
            <a:endParaRPr sz="1500">
              <a:solidFill>
                <a:srgbClr val="262626"/>
              </a:solidFill>
            </a:endParaRPr>
          </a:p>
          <a:p>
            <a:pPr indent="0" lvl="0" marL="0" rtl="0" algn="l">
              <a:lnSpc>
                <a:spcPct val="80000"/>
              </a:lnSpc>
              <a:spcBef>
                <a:spcPts val="1000"/>
              </a:spcBef>
              <a:spcAft>
                <a:spcPts val="0"/>
              </a:spcAft>
              <a:buSzPts val="1018"/>
              <a:buNone/>
            </a:pPr>
            <a:r>
              <a:rPr lang="en" sz="1500">
                <a:solidFill>
                  <a:srgbClr val="262626"/>
                </a:solidFill>
              </a:rPr>
              <a:t>How many servings of fruit and vegetables does Canada’s Food Guide say that kids aged 9-13 should eat? Answer: 6 Vegetables and Fruit servings every day! Let’s do 6 Twist jumps</a:t>
            </a:r>
            <a:endParaRPr sz="1500">
              <a:solidFill>
                <a:srgbClr val="262626"/>
              </a:solidFill>
            </a:endParaRPr>
          </a:p>
          <a:p>
            <a:pPr indent="0" lvl="0" marL="0" rtl="0" algn="l">
              <a:lnSpc>
                <a:spcPct val="80000"/>
              </a:lnSpc>
              <a:spcBef>
                <a:spcPts val="1000"/>
              </a:spcBef>
              <a:spcAft>
                <a:spcPts val="0"/>
              </a:spcAft>
              <a:buSzPts val="1018"/>
              <a:buNone/>
            </a:pPr>
            <a:r>
              <a:rPr lang="en" sz="1500">
                <a:solidFill>
                  <a:srgbClr val="262626"/>
                </a:solidFill>
              </a:rPr>
              <a:t>How many servings of Grain Products does Canada’s Food Guide say that kids aged 9-13 should eat? Answer: 6 grain products servings every day! Let’s do 6 Toe Touches</a:t>
            </a:r>
            <a:endParaRPr sz="1500">
              <a:solidFill>
                <a:srgbClr val="262626"/>
              </a:solidFill>
            </a:endParaRPr>
          </a:p>
          <a:p>
            <a:pPr indent="0" lvl="0" marL="0" rtl="0" algn="l">
              <a:lnSpc>
                <a:spcPct val="80000"/>
              </a:lnSpc>
              <a:spcBef>
                <a:spcPts val="1000"/>
              </a:spcBef>
              <a:spcAft>
                <a:spcPts val="0"/>
              </a:spcAft>
              <a:buSzPts val="1018"/>
              <a:buNone/>
            </a:pPr>
            <a:r>
              <a:rPr lang="en" sz="1500">
                <a:solidFill>
                  <a:srgbClr val="262626"/>
                </a:solidFill>
              </a:rPr>
              <a:t>How many servings of Milk and alternatives does Canada’s Food Guide say that kids aged 9-13 should eat? Answer: 3-4 Milk and Alternatives servings every day! Let’s do 4 Desk Push Ups</a:t>
            </a:r>
            <a:endParaRPr sz="1500">
              <a:solidFill>
                <a:srgbClr val="262626"/>
              </a:solidFill>
            </a:endParaRPr>
          </a:p>
          <a:p>
            <a:pPr indent="0" lvl="0" marL="0" rtl="0" algn="l">
              <a:lnSpc>
                <a:spcPct val="80000"/>
              </a:lnSpc>
              <a:spcBef>
                <a:spcPts val="1000"/>
              </a:spcBef>
              <a:spcAft>
                <a:spcPts val="0"/>
              </a:spcAft>
              <a:buSzPts val="1018"/>
              <a:buNone/>
            </a:pPr>
            <a:r>
              <a:rPr lang="en" sz="1500">
                <a:solidFill>
                  <a:srgbClr val="262626"/>
                </a:solidFill>
              </a:rPr>
              <a:t>How many servings of Meat and alternatives does Canada’s Food Guide say that kids aged 9-13 should eat? Answer: 1-2 Meat and Alternatives servings every day! Let’s do 2 BIG Star Jump</a:t>
            </a:r>
            <a:endParaRPr sz="1500">
              <a:solidFill>
                <a:srgbClr val="262626"/>
              </a:solidFill>
            </a:endParaRPr>
          </a:p>
          <a:p>
            <a:pPr indent="0" lvl="0" marL="0" rtl="0" algn="l">
              <a:lnSpc>
                <a:spcPct val="80000"/>
              </a:lnSpc>
              <a:spcBef>
                <a:spcPts val="1000"/>
              </a:spcBef>
              <a:spcAft>
                <a:spcPts val="0"/>
              </a:spcAft>
              <a:buSzPts val="1018"/>
              <a:buNone/>
            </a:pPr>
            <a:r>
              <a:t/>
            </a:r>
            <a:endParaRPr sz="1500">
              <a:solidFill>
                <a:srgbClr val="262626"/>
              </a:solidFill>
            </a:endParaRPr>
          </a:p>
        </p:txBody>
      </p:sp>
      <p:sp>
        <p:nvSpPr>
          <p:cNvPr id="316" name="Google Shape;316;p4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17" name="Google Shape;317;p4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18" name="Google Shape;318;p4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19" name="Google Shape;319;p4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20" name="Google Shape;320;p41"/>
          <p:cNvSpPr txBox="1"/>
          <p:nvPr>
            <p:ph type="ctrTitle"/>
          </p:nvPr>
        </p:nvSpPr>
        <p:spPr>
          <a:xfrm>
            <a:off x="219950" y="420275"/>
            <a:ext cx="7126200" cy="7008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16: </a:t>
            </a:r>
            <a:r>
              <a:rPr b="1" lang="en" sz="3900">
                <a:solidFill>
                  <a:srgbClr val="262626"/>
                </a:solidFill>
                <a:highlight>
                  <a:schemeClr val="lt1"/>
                </a:highlight>
              </a:rPr>
              <a:t>What is a Healthy School? </a:t>
            </a:r>
            <a:endParaRPr b="1" sz="3900">
              <a:solidFill>
                <a:srgbClr val="262626"/>
              </a:solidFill>
              <a:highlight>
                <a:schemeClr val="lt1"/>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4" name="Shape 324"/>
        <p:cNvGrpSpPr/>
        <p:nvPr/>
      </p:nvGrpSpPr>
      <p:grpSpPr>
        <a:xfrm>
          <a:off x="0" y="0"/>
          <a:ext cx="0" cy="0"/>
          <a:chOff x="0" y="0"/>
          <a:chExt cx="0" cy="0"/>
        </a:xfrm>
      </p:grpSpPr>
      <p:sp>
        <p:nvSpPr>
          <p:cNvPr id="325" name="Google Shape;325;p4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26" name="Google Shape;326;p42"/>
          <p:cNvPicPr preferRelativeResize="0"/>
          <p:nvPr/>
        </p:nvPicPr>
        <p:blipFill rotWithShape="1">
          <a:blip r:embed="rId3">
            <a:alphaModFix/>
          </a:blip>
          <a:srcRect b="0" l="10674" r="10659" t="0"/>
          <a:stretch/>
        </p:blipFill>
        <p:spPr>
          <a:xfrm>
            <a:off x="37626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27" name="Google Shape;327;p42"/>
          <p:cNvSpPr txBox="1"/>
          <p:nvPr>
            <p:ph idx="1" type="subTitle"/>
          </p:nvPr>
        </p:nvSpPr>
        <p:spPr>
          <a:xfrm>
            <a:off x="219950" y="2089925"/>
            <a:ext cx="3945000" cy="1705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Did you know that green veggies are good for you because they have folates. Folates help to keep your cells healthy and your energy high.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What’s your favorite vegetable? Be sure to show </a:t>
            </a:r>
            <a:r>
              <a:rPr lang="en">
                <a:solidFill>
                  <a:srgbClr val="262626"/>
                </a:solidFill>
                <a:highlight>
                  <a:srgbClr val="FFFF00"/>
                </a:highlight>
              </a:rPr>
              <a:t>Name of champion teacher</a:t>
            </a:r>
            <a:r>
              <a:rPr lang="en">
                <a:solidFill>
                  <a:srgbClr val="262626"/>
                </a:solidFill>
              </a:rPr>
              <a:t> if you bring it to school.</a:t>
            </a:r>
            <a:endParaRPr>
              <a:solidFill>
                <a:srgbClr val="262626"/>
              </a:solidFill>
            </a:endParaRPr>
          </a:p>
        </p:txBody>
      </p:sp>
      <p:sp>
        <p:nvSpPr>
          <p:cNvPr id="328" name="Google Shape;328;p4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29" name="Google Shape;329;p4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30" name="Google Shape;330;p4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31" name="Google Shape;331;p4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32" name="Google Shape;332;p42"/>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17: What is a Healthy School? </a:t>
            </a:r>
            <a:endParaRPr b="1" sz="4100">
              <a:solidFill>
                <a:srgbClr val="262626"/>
              </a:solidFill>
              <a:highlight>
                <a:schemeClr val="lt1"/>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6" name="Shape 336"/>
        <p:cNvGrpSpPr/>
        <p:nvPr/>
      </p:nvGrpSpPr>
      <p:grpSpPr>
        <a:xfrm>
          <a:off x="0" y="0"/>
          <a:ext cx="0" cy="0"/>
          <a:chOff x="0" y="0"/>
          <a:chExt cx="0" cy="0"/>
        </a:xfrm>
      </p:grpSpPr>
      <p:sp>
        <p:nvSpPr>
          <p:cNvPr id="337" name="Google Shape;337;p4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38" name="Google Shape;338;p43"/>
          <p:cNvPicPr preferRelativeResize="0"/>
          <p:nvPr/>
        </p:nvPicPr>
        <p:blipFill rotWithShape="1">
          <a:blip r:embed="rId3">
            <a:alphaModFix/>
          </a:blip>
          <a:srcRect b="0" l="10674" r="10659" t="0"/>
          <a:stretch/>
        </p:blipFill>
        <p:spPr>
          <a:xfrm>
            <a:off x="37626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39" name="Google Shape;339;p43"/>
          <p:cNvSpPr txBox="1"/>
          <p:nvPr>
            <p:ph idx="1" type="subTitle"/>
          </p:nvPr>
        </p:nvSpPr>
        <p:spPr>
          <a:xfrm>
            <a:off x="219950" y="2089925"/>
            <a:ext cx="3945000" cy="1705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It’s almost the end of the month.  Check out the bulletin board </a:t>
            </a:r>
            <a:r>
              <a:rPr lang="en">
                <a:solidFill>
                  <a:srgbClr val="262626"/>
                </a:solidFill>
                <a:highlight>
                  <a:srgbClr val="FFFF00"/>
                </a:highlight>
              </a:rPr>
              <a:t>insert bulletin board location here</a:t>
            </a:r>
            <a:r>
              <a:rPr lang="en">
                <a:solidFill>
                  <a:srgbClr val="262626"/>
                </a:solidFill>
              </a:rPr>
              <a:t> to see if </a:t>
            </a:r>
            <a:r>
              <a:rPr lang="en">
                <a:solidFill>
                  <a:srgbClr val="262626"/>
                </a:solidFill>
                <a:highlight>
                  <a:srgbClr val="FFFF00"/>
                </a:highlight>
              </a:rPr>
              <a:t>School Name </a:t>
            </a:r>
            <a:r>
              <a:rPr lang="en">
                <a:solidFill>
                  <a:srgbClr val="262626"/>
                </a:solidFill>
              </a:rPr>
              <a:t>has come up with all the things you do to stay healthy?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If not, don’t forget to add your ideas to the bulletin board!</a:t>
            </a:r>
            <a:endParaRPr>
              <a:solidFill>
                <a:srgbClr val="262626"/>
              </a:solidFill>
            </a:endParaRPr>
          </a:p>
        </p:txBody>
      </p:sp>
      <p:sp>
        <p:nvSpPr>
          <p:cNvPr id="340" name="Google Shape;340;p4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41" name="Google Shape;341;p4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42" name="Google Shape;342;p4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43" name="Google Shape;343;p4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44" name="Google Shape;344;p43"/>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18: What is a Healthy School? </a:t>
            </a:r>
            <a:endParaRPr b="1" sz="4100">
              <a:solidFill>
                <a:srgbClr val="262626"/>
              </a:solidFill>
              <a:highlight>
                <a:schemeClr val="lt1"/>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8" name="Shape 348"/>
        <p:cNvGrpSpPr/>
        <p:nvPr/>
      </p:nvGrpSpPr>
      <p:grpSpPr>
        <a:xfrm>
          <a:off x="0" y="0"/>
          <a:ext cx="0" cy="0"/>
          <a:chOff x="0" y="0"/>
          <a:chExt cx="0" cy="0"/>
        </a:xfrm>
      </p:grpSpPr>
      <p:sp>
        <p:nvSpPr>
          <p:cNvPr id="349" name="Google Shape;349;p4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50" name="Google Shape;350;p44"/>
          <p:cNvPicPr preferRelativeResize="0"/>
          <p:nvPr/>
        </p:nvPicPr>
        <p:blipFill rotWithShape="1">
          <a:blip r:embed="rId3">
            <a:alphaModFix/>
          </a:blip>
          <a:srcRect b="0" l="10674" r="10659" t="0"/>
          <a:stretch/>
        </p:blipFill>
        <p:spPr>
          <a:xfrm>
            <a:off x="37626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51" name="Google Shape;351;p44"/>
          <p:cNvSpPr txBox="1"/>
          <p:nvPr>
            <p:ph idx="1" type="subTitle"/>
          </p:nvPr>
        </p:nvSpPr>
        <p:spPr>
          <a:xfrm>
            <a:off x="219950" y="1806175"/>
            <a:ext cx="4214400" cy="2383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Have you tried a sandwich with whole grain bread? If you don’t love the taste of brown bread have your parents make a sandwich with 1 white slice and 1 brown slice.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Whole grains have a lot of fibre which helps to keep you from getting an upset tummy and help with a healthy heart. 1 slice of brown bread is 1 serving of whole grains.</a:t>
            </a:r>
            <a:endParaRPr>
              <a:solidFill>
                <a:srgbClr val="262626"/>
              </a:solidFill>
            </a:endParaRPr>
          </a:p>
        </p:txBody>
      </p:sp>
      <p:sp>
        <p:nvSpPr>
          <p:cNvPr id="352" name="Google Shape;352;p4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53" name="Google Shape;353;p4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54" name="Google Shape;354;p4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55" name="Google Shape;355;p4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56" name="Google Shape;356;p44"/>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19: What is a Healthy School? </a:t>
            </a:r>
            <a:endParaRPr b="1" sz="4100">
              <a:solidFill>
                <a:srgbClr val="262626"/>
              </a:solidFill>
              <a:highlight>
                <a:schemeClr val="lt1"/>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sp>
        <p:nvSpPr>
          <p:cNvPr id="145" name="Google Shape;145;p2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46" name="Google Shape;146;p27"/>
          <p:cNvPicPr preferRelativeResize="0"/>
          <p:nvPr/>
        </p:nvPicPr>
        <p:blipFill rotWithShape="1">
          <a:blip r:embed="rId3">
            <a:alphaModFix/>
          </a:blip>
          <a:srcRect b="0" l="10674" r="10659" t="0"/>
          <a:stretch/>
        </p:blipFill>
        <p:spPr>
          <a:xfrm>
            <a:off x="37626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47" name="Google Shape;147;p27"/>
          <p:cNvSpPr txBox="1"/>
          <p:nvPr>
            <p:ph idx="1" type="subTitle"/>
          </p:nvPr>
        </p:nvSpPr>
        <p:spPr>
          <a:xfrm>
            <a:off x="219950" y="2114400"/>
            <a:ext cx="3761100" cy="1813200"/>
          </a:xfrm>
          <a:prstGeom prst="rect">
            <a:avLst/>
          </a:prstGeom>
          <a:noFill/>
          <a:ln>
            <a:noFill/>
          </a:ln>
        </p:spPr>
        <p:txBody>
          <a:bodyPr anchorCtr="0" anchor="t" bIns="34275" lIns="68575" spcFirstLastPara="1" rIns="68575" wrap="square" tIns="34275">
            <a:normAutofit/>
          </a:bodyPr>
          <a:lstStyle/>
          <a:p>
            <a:pPr indent="0" lvl="0" marL="0" rtl="0" algn="l">
              <a:lnSpc>
                <a:spcPct val="80000"/>
              </a:lnSpc>
              <a:spcBef>
                <a:spcPts val="0"/>
              </a:spcBef>
              <a:spcAft>
                <a:spcPts val="0"/>
              </a:spcAft>
              <a:buNone/>
            </a:pPr>
            <a:r>
              <a:rPr lang="en" sz="1900">
                <a:solidFill>
                  <a:srgbClr val="262626"/>
                </a:solidFill>
              </a:rPr>
              <a:t>Did you know that every student should get at least 60 minutes of physical activity every single day? </a:t>
            </a:r>
            <a:endParaRPr sz="1900">
              <a:solidFill>
                <a:srgbClr val="262626"/>
              </a:solidFill>
            </a:endParaRPr>
          </a:p>
          <a:p>
            <a:pPr indent="0" lvl="0" marL="0" rtl="0" algn="l">
              <a:lnSpc>
                <a:spcPct val="80000"/>
              </a:lnSpc>
              <a:spcBef>
                <a:spcPts val="0"/>
              </a:spcBef>
              <a:spcAft>
                <a:spcPts val="0"/>
              </a:spcAft>
              <a:buNone/>
            </a:pPr>
            <a:r>
              <a:t/>
            </a:r>
            <a:endParaRPr sz="1900">
              <a:solidFill>
                <a:srgbClr val="262626"/>
              </a:solidFill>
            </a:endParaRPr>
          </a:p>
          <a:p>
            <a:pPr indent="0" lvl="0" marL="0" rtl="0" algn="l">
              <a:lnSpc>
                <a:spcPct val="80000"/>
              </a:lnSpc>
              <a:spcBef>
                <a:spcPts val="0"/>
              </a:spcBef>
              <a:spcAft>
                <a:spcPts val="0"/>
              </a:spcAft>
              <a:buNone/>
            </a:pPr>
            <a:r>
              <a:rPr lang="en" sz="1900">
                <a:solidFill>
                  <a:srgbClr val="262626"/>
                </a:solidFill>
              </a:rPr>
              <a:t>By walking to and from school every day you’re a whole lot closer to reaching that goal.</a:t>
            </a:r>
            <a:endParaRPr sz="1900">
              <a:solidFill>
                <a:srgbClr val="262626"/>
              </a:solidFill>
            </a:endParaRPr>
          </a:p>
        </p:txBody>
      </p:sp>
      <p:sp>
        <p:nvSpPr>
          <p:cNvPr id="148" name="Google Shape;148;p2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49" name="Google Shape;149;p2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50" name="Google Shape;150;p2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51" name="Google Shape;151;p2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52" name="Google Shape;152;p27"/>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 What is a Healthy School? </a:t>
            </a:r>
            <a:endParaRPr b="1" sz="4100">
              <a:solidFill>
                <a:srgbClr val="262626"/>
              </a:solidFill>
              <a:highlight>
                <a:schemeClr val="lt1"/>
              </a:highligh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0" name="Shape 360"/>
        <p:cNvGrpSpPr/>
        <p:nvPr/>
      </p:nvGrpSpPr>
      <p:grpSpPr>
        <a:xfrm>
          <a:off x="0" y="0"/>
          <a:ext cx="0" cy="0"/>
          <a:chOff x="0" y="0"/>
          <a:chExt cx="0" cy="0"/>
        </a:xfrm>
      </p:grpSpPr>
      <p:sp>
        <p:nvSpPr>
          <p:cNvPr id="361" name="Google Shape;361;p4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62" name="Google Shape;362;p45"/>
          <p:cNvPicPr preferRelativeResize="0"/>
          <p:nvPr/>
        </p:nvPicPr>
        <p:blipFill rotWithShape="1">
          <a:blip r:embed="rId3">
            <a:alphaModFix/>
          </a:blip>
          <a:srcRect b="0" l="10674" r="10659" t="0"/>
          <a:stretch/>
        </p:blipFill>
        <p:spPr>
          <a:xfrm>
            <a:off x="37626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63" name="Google Shape;363;p45"/>
          <p:cNvSpPr txBox="1"/>
          <p:nvPr>
            <p:ph idx="1" type="subTitle"/>
          </p:nvPr>
        </p:nvSpPr>
        <p:spPr>
          <a:xfrm>
            <a:off x="219950" y="1806175"/>
            <a:ext cx="4162200" cy="2383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Being a healthy school is not just about the students- </a:t>
            </a:r>
            <a:r>
              <a:rPr lang="en" sz="1700">
                <a:solidFill>
                  <a:srgbClr val="262626"/>
                </a:solidFill>
              </a:rPr>
              <a:t>it's</a:t>
            </a:r>
            <a:r>
              <a:rPr lang="en" sz="1700">
                <a:solidFill>
                  <a:srgbClr val="262626"/>
                </a:solidFill>
              </a:rPr>
              <a:t> also about the bigger community. This means being a healthy school can impact the way our teachers and principals act, as well as the parents and others in the community.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If we all work together, it will be a breeze to become a healthy school. Here is a challenge: tell someone outside of school about one way we can are trying to be a healthy school.</a:t>
            </a:r>
            <a:endParaRPr sz="1700">
              <a:solidFill>
                <a:srgbClr val="262626"/>
              </a:solidFill>
            </a:endParaRPr>
          </a:p>
        </p:txBody>
      </p:sp>
      <p:sp>
        <p:nvSpPr>
          <p:cNvPr id="364" name="Google Shape;364;p4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65" name="Google Shape;365;p4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66" name="Google Shape;366;p4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67" name="Google Shape;367;p4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68" name="Google Shape;368;p45"/>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20: What is a Healthy School? </a:t>
            </a:r>
            <a:endParaRPr b="1" sz="4100">
              <a:solidFill>
                <a:srgbClr val="262626"/>
              </a:solidFill>
              <a:highlight>
                <a:schemeClr val="lt1"/>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2" name="Shape 372"/>
        <p:cNvGrpSpPr/>
        <p:nvPr/>
      </p:nvGrpSpPr>
      <p:grpSpPr>
        <a:xfrm>
          <a:off x="0" y="0"/>
          <a:ext cx="0" cy="0"/>
          <a:chOff x="0" y="0"/>
          <a:chExt cx="0" cy="0"/>
        </a:xfrm>
      </p:grpSpPr>
      <p:sp>
        <p:nvSpPr>
          <p:cNvPr id="373" name="Google Shape;373;p4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74" name="Google Shape;374;p46"/>
          <p:cNvPicPr preferRelativeResize="0"/>
          <p:nvPr/>
        </p:nvPicPr>
        <p:blipFill rotWithShape="1">
          <a:blip r:embed="rId3">
            <a:alphaModFix/>
          </a:blip>
          <a:srcRect b="0" l="10674" r="10659" t="0"/>
          <a:stretch/>
        </p:blipFill>
        <p:spPr>
          <a:xfrm>
            <a:off x="37626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75" name="Google Shape;375;p46"/>
          <p:cNvSpPr txBox="1"/>
          <p:nvPr>
            <p:ph idx="1" type="subTitle"/>
          </p:nvPr>
        </p:nvSpPr>
        <p:spPr>
          <a:xfrm>
            <a:off x="219950" y="1997975"/>
            <a:ext cx="4162200" cy="1797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Fruits and vegetables are important because they give your body important nutrients that keep your body working in tiptop shape.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Did you know a serving of vegetables is about the size a computer mouse?</a:t>
            </a:r>
            <a:endParaRPr>
              <a:solidFill>
                <a:srgbClr val="262626"/>
              </a:solidFill>
            </a:endParaRPr>
          </a:p>
        </p:txBody>
      </p:sp>
      <p:sp>
        <p:nvSpPr>
          <p:cNvPr id="376" name="Google Shape;376;p4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77" name="Google Shape;377;p4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78" name="Google Shape;378;p4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79" name="Google Shape;379;p4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80" name="Google Shape;380;p46"/>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21: What is a Healthy School? </a:t>
            </a:r>
            <a:endParaRPr b="1" sz="4100">
              <a:solidFill>
                <a:srgbClr val="262626"/>
              </a:solidFill>
              <a:highlight>
                <a:schemeClr val="lt1"/>
              </a:highlight>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84" name="Shape 384"/>
        <p:cNvGrpSpPr/>
        <p:nvPr/>
      </p:nvGrpSpPr>
      <p:grpSpPr>
        <a:xfrm>
          <a:off x="0" y="0"/>
          <a:ext cx="0" cy="0"/>
          <a:chOff x="0" y="0"/>
          <a:chExt cx="0" cy="0"/>
        </a:xfrm>
      </p:grpSpPr>
      <p:sp>
        <p:nvSpPr>
          <p:cNvPr id="385" name="Google Shape;385;p4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86" name="Google Shape;386;p47"/>
          <p:cNvPicPr preferRelativeResize="0"/>
          <p:nvPr/>
        </p:nvPicPr>
        <p:blipFill rotWithShape="1">
          <a:blip r:embed="rId3">
            <a:alphaModFix/>
          </a:blip>
          <a:srcRect b="0" l="10674" r="10659" t="0"/>
          <a:stretch/>
        </p:blipFill>
        <p:spPr>
          <a:xfrm>
            <a:off x="37626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87" name="Google Shape;387;p47"/>
          <p:cNvSpPr txBox="1"/>
          <p:nvPr>
            <p:ph idx="1" type="subTitle"/>
          </p:nvPr>
        </p:nvSpPr>
        <p:spPr>
          <a:xfrm>
            <a:off x="219950" y="1997975"/>
            <a:ext cx="4162200" cy="1797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This month we have been focusing on what it takes to be a healthy school.  But just because the month is over, it doesn’t mean we stop being a healthy school.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Let’s do our best to eat healthy food, and be active every day! Being a healthy school will help everyone to keep their body and mind happy!</a:t>
            </a:r>
            <a:endParaRPr>
              <a:solidFill>
                <a:srgbClr val="262626"/>
              </a:solidFill>
            </a:endParaRPr>
          </a:p>
        </p:txBody>
      </p:sp>
      <p:sp>
        <p:nvSpPr>
          <p:cNvPr id="388" name="Google Shape;388;p4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89" name="Google Shape;389;p4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90" name="Google Shape;390;p4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91" name="Google Shape;391;p4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92" name="Google Shape;392;p47"/>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22: What is a Healthy School? </a:t>
            </a:r>
            <a:endParaRPr b="1" sz="4100">
              <a:solidFill>
                <a:srgbClr val="262626"/>
              </a:solidFill>
              <a:highlight>
                <a:schemeClr val="lt1"/>
              </a:highlight>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6" name="Shape 396"/>
        <p:cNvGrpSpPr/>
        <p:nvPr/>
      </p:nvGrpSpPr>
      <p:grpSpPr>
        <a:xfrm>
          <a:off x="0" y="0"/>
          <a:ext cx="0" cy="0"/>
          <a:chOff x="0" y="0"/>
          <a:chExt cx="0" cy="0"/>
        </a:xfrm>
      </p:grpSpPr>
      <p:sp>
        <p:nvSpPr>
          <p:cNvPr id="397" name="Google Shape;397;p4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98" name="Google Shape;398;p48"/>
          <p:cNvPicPr preferRelativeResize="0"/>
          <p:nvPr/>
        </p:nvPicPr>
        <p:blipFill rotWithShape="1">
          <a:blip r:embed="rId3">
            <a:alphaModFix/>
          </a:blip>
          <a:srcRect b="0" l="10674" r="10659" t="0"/>
          <a:stretch/>
        </p:blipFill>
        <p:spPr>
          <a:xfrm>
            <a:off x="37626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99" name="Google Shape;399;p48"/>
          <p:cNvSpPr txBox="1"/>
          <p:nvPr>
            <p:ph idx="1" type="subTitle"/>
          </p:nvPr>
        </p:nvSpPr>
        <p:spPr>
          <a:xfrm>
            <a:off x="219950" y="2242075"/>
            <a:ext cx="4162200" cy="1303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900">
                <a:solidFill>
                  <a:srgbClr val="262626"/>
                </a:solidFill>
              </a:rPr>
              <a:t>It’s the last day of the month! Time for a joke…How do you turn a pumpkin into another vegetable?</a:t>
            </a:r>
            <a:endParaRPr sz="1900">
              <a:solidFill>
                <a:srgbClr val="262626"/>
              </a:solidFill>
            </a:endParaRPr>
          </a:p>
          <a:p>
            <a:pPr indent="0" lvl="0" marL="0" rtl="0" algn="l">
              <a:lnSpc>
                <a:spcPct val="80000"/>
              </a:lnSpc>
              <a:spcBef>
                <a:spcPts val="0"/>
              </a:spcBef>
              <a:spcAft>
                <a:spcPts val="0"/>
              </a:spcAft>
              <a:buNone/>
            </a:pPr>
            <a:r>
              <a:t/>
            </a:r>
            <a:endParaRPr sz="1900">
              <a:solidFill>
                <a:srgbClr val="262626"/>
              </a:solidFill>
            </a:endParaRPr>
          </a:p>
          <a:p>
            <a:pPr indent="0" lvl="0" marL="0" rtl="0" algn="l">
              <a:lnSpc>
                <a:spcPct val="80000"/>
              </a:lnSpc>
              <a:spcBef>
                <a:spcPts val="0"/>
              </a:spcBef>
              <a:spcAft>
                <a:spcPts val="0"/>
              </a:spcAft>
              <a:buNone/>
            </a:pPr>
            <a:r>
              <a:rPr lang="en" sz="1900">
                <a:solidFill>
                  <a:srgbClr val="262626"/>
                </a:solidFill>
              </a:rPr>
              <a:t>Answer: Drop it and it becomes squash!</a:t>
            </a:r>
            <a:endParaRPr sz="1900">
              <a:solidFill>
                <a:srgbClr val="262626"/>
              </a:solidFill>
            </a:endParaRPr>
          </a:p>
        </p:txBody>
      </p:sp>
      <p:sp>
        <p:nvSpPr>
          <p:cNvPr id="400" name="Google Shape;400;p4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401" name="Google Shape;401;p4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402" name="Google Shape;402;p4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403" name="Google Shape;403;p4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404" name="Google Shape;404;p48"/>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23: What is a Healthy School? </a:t>
            </a:r>
            <a:endParaRPr b="1" sz="4100">
              <a:solidFill>
                <a:srgbClr val="262626"/>
              </a:solidFill>
              <a:highlight>
                <a:schemeClr val="lt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sp>
        <p:nvSpPr>
          <p:cNvPr id="157" name="Google Shape;157;p2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58" name="Google Shape;158;p28"/>
          <p:cNvPicPr preferRelativeResize="0"/>
          <p:nvPr/>
        </p:nvPicPr>
        <p:blipFill rotWithShape="1">
          <a:blip r:embed="rId3">
            <a:alphaModFix/>
          </a:blip>
          <a:srcRect b="0" l="10674" r="10659" t="0"/>
          <a:stretch/>
        </p:blipFill>
        <p:spPr>
          <a:xfrm>
            <a:off x="37626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59" name="Google Shape;159;p28"/>
          <p:cNvSpPr txBox="1"/>
          <p:nvPr>
            <p:ph idx="1" type="subTitle"/>
          </p:nvPr>
        </p:nvSpPr>
        <p:spPr>
          <a:xfrm>
            <a:off x="219950" y="1905138"/>
            <a:ext cx="4197000" cy="2273700"/>
          </a:xfrm>
          <a:prstGeom prst="rect">
            <a:avLst/>
          </a:prstGeom>
          <a:noFill/>
          <a:ln>
            <a:noFill/>
          </a:ln>
        </p:spPr>
        <p:txBody>
          <a:bodyPr anchorCtr="0" anchor="t" bIns="34275" lIns="68575" spcFirstLastPara="1" rIns="68575" wrap="square" tIns="34275">
            <a:normAutofit lnSpcReduction="10000"/>
          </a:bodyPr>
          <a:lstStyle/>
          <a:p>
            <a:pPr indent="0" lvl="0" marL="0" rtl="0" algn="l">
              <a:lnSpc>
                <a:spcPct val="80000"/>
              </a:lnSpc>
              <a:spcBef>
                <a:spcPts val="0"/>
              </a:spcBef>
              <a:spcAft>
                <a:spcPts val="0"/>
              </a:spcAft>
              <a:buNone/>
            </a:pPr>
            <a:r>
              <a:rPr lang="en" sz="1900">
                <a:solidFill>
                  <a:srgbClr val="262626"/>
                </a:solidFill>
              </a:rPr>
              <a:t>Yesterday we learned that every student should be getting at least 60 minutes of physical activity every single day.  What are some ways that you get physical activity every day. </a:t>
            </a:r>
            <a:endParaRPr sz="1900">
              <a:solidFill>
                <a:srgbClr val="262626"/>
              </a:solidFill>
            </a:endParaRPr>
          </a:p>
          <a:p>
            <a:pPr indent="0" lvl="0" marL="0" rtl="0" algn="l">
              <a:lnSpc>
                <a:spcPct val="80000"/>
              </a:lnSpc>
              <a:spcBef>
                <a:spcPts val="0"/>
              </a:spcBef>
              <a:spcAft>
                <a:spcPts val="0"/>
              </a:spcAft>
              <a:buNone/>
            </a:pPr>
            <a:r>
              <a:t/>
            </a:r>
            <a:endParaRPr sz="1900">
              <a:solidFill>
                <a:srgbClr val="262626"/>
              </a:solidFill>
            </a:endParaRPr>
          </a:p>
          <a:p>
            <a:pPr indent="0" lvl="0" marL="0" rtl="0" algn="l">
              <a:lnSpc>
                <a:spcPct val="80000"/>
              </a:lnSpc>
              <a:spcBef>
                <a:spcPts val="0"/>
              </a:spcBef>
              <a:spcAft>
                <a:spcPts val="0"/>
              </a:spcAft>
              <a:buNone/>
            </a:pPr>
            <a:r>
              <a:rPr lang="en" sz="1900">
                <a:solidFill>
                  <a:srgbClr val="262626"/>
                </a:solidFill>
              </a:rPr>
              <a:t>Write some ideas of how you stay healthy and </a:t>
            </a:r>
            <a:r>
              <a:rPr lang="en" sz="1900">
                <a:solidFill>
                  <a:srgbClr val="262626"/>
                </a:solidFill>
                <a:highlight>
                  <a:srgbClr val="FFFF00"/>
                </a:highlight>
              </a:rPr>
              <a:t>Name of champion teacher or monthly class </a:t>
            </a:r>
            <a:r>
              <a:rPr lang="en" sz="1900">
                <a:solidFill>
                  <a:srgbClr val="262626"/>
                </a:solidFill>
              </a:rPr>
              <a:t>could post them on the bulletin board.</a:t>
            </a:r>
            <a:endParaRPr sz="1900">
              <a:solidFill>
                <a:srgbClr val="262626"/>
              </a:solidFill>
            </a:endParaRPr>
          </a:p>
        </p:txBody>
      </p:sp>
      <p:sp>
        <p:nvSpPr>
          <p:cNvPr id="160" name="Google Shape;160;p2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61" name="Google Shape;161;p2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62" name="Google Shape;162;p2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63" name="Google Shape;163;p2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64" name="Google Shape;164;p28"/>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3: What is a Healthy School? </a:t>
            </a:r>
            <a:endParaRPr b="1" sz="4100">
              <a:solidFill>
                <a:srgbClr val="262626"/>
              </a:solidFill>
              <a:highlight>
                <a:schemeClr val="lt1"/>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8" name="Shape 168"/>
        <p:cNvGrpSpPr/>
        <p:nvPr/>
      </p:nvGrpSpPr>
      <p:grpSpPr>
        <a:xfrm>
          <a:off x="0" y="0"/>
          <a:ext cx="0" cy="0"/>
          <a:chOff x="0" y="0"/>
          <a:chExt cx="0" cy="0"/>
        </a:xfrm>
      </p:grpSpPr>
      <p:sp>
        <p:nvSpPr>
          <p:cNvPr id="169" name="Google Shape;169;p2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70" name="Google Shape;170;p29"/>
          <p:cNvPicPr preferRelativeResize="0"/>
          <p:nvPr/>
        </p:nvPicPr>
        <p:blipFill rotWithShape="1">
          <a:blip r:embed="rId3">
            <a:alphaModFix/>
          </a:blip>
          <a:srcRect b="0" l="10674" r="10659" t="0"/>
          <a:stretch/>
        </p:blipFill>
        <p:spPr>
          <a:xfrm>
            <a:off x="37626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71" name="Google Shape;171;p29"/>
          <p:cNvSpPr txBox="1"/>
          <p:nvPr>
            <p:ph idx="1" type="subTitle"/>
          </p:nvPr>
        </p:nvSpPr>
        <p:spPr>
          <a:xfrm>
            <a:off x="219950" y="1905138"/>
            <a:ext cx="4197000" cy="2273700"/>
          </a:xfrm>
          <a:prstGeom prst="rect">
            <a:avLst/>
          </a:prstGeom>
          <a:noFill/>
          <a:ln>
            <a:noFill/>
          </a:ln>
        </p:spPr>
        <p:txBody>
          <a:bodyPr anchorCtr="0" anchor="t" bIns="34275" lIns="68575" spcFirstLastPara="1" rIns="68575" wrap="square" tIns="34275">
            <a:normAutofit/>
          </a:bodyPr>
          <a:lstStyle/>
          <a:p>
            <a:pPr indent="0" lvl="0" marL="0" rtl="0" algn="l">
              <a:lnSpc>
                <a:spcPct val="80000"/>
              </a:lnSpc>
              <a:spcBef>
                <a:spcPts val="0"/>
              </a:spcBef>
              <a:spcAft>
                <a:spcPts val="0"/>
              </a:spcAft>
              <a:buNone/>
            </a:pPr>
            <a:r>
              <a:rPr lang="en" sz="1900">
                <a:solidFill>
                  <a:srgbClr val="262626"/>
                </a:solidFill>
              </a:rPr>
              <a:t>Part of being a healthy school means that we try our best to eat healthy foods from Canada’s Food Guide.  Do you know what the Canada’s Food Guide is? </a:t>
            </a:r>
            <a:endParaRPr sz="1900">
              <a:solidFill>
                <a:srgbClr val="262626"/>
              </a:solidFill>
            </a:endParaRPr>
          </a:p>
          <a:p>
            <a:pPr indent="0" lvl="0" marL="0" rtl="0" algn="l">
              <a:lnSpc>
                <a:spcPct val="80000"/>
              </a:lnSpc>
              <a:spcBef>
                <a:spcPts val="0"/>
              </a:spcBef>
              <a:spcAft>
                <a:spcPts val="0"/>
              </a:spcAft>
              <a:buNone/>
            </a:pPr>
            <a:r>
              <a:t/>
            </a:r>
            <a:endParaRPr sz="1900">
              <a:solidFill>
                <a:srgbClr val="262626"/>
              </a:solidFill>
            </a:endParaRPr>
          </a:p>
          <a:p>
            <a:pPr indent="0" lvl="0" marL="0" rtl="0" algn="l">
              <a:lnSpc>
                <a:spcPct val="80000"/>
              </a:lnSpc>
              <a:spcBef>
                <a:spcPts val="0"/>
              </a:spcBef>
              <a:spcAft>
                <a:spcPts val="0"/>
              </a:spcAft>
              <a:buNone/>
            </a:pPr>
            <a:r>
              <a:rPr lang="en" sz="1900">
                <a:solidFill>
                  <a:srgbClr val="262626"/>
                </a:solidFill>
              </a:rPr>
              <a:t>Learning more about Canada's Food Guide will help you and your family know how much food you need, what types of foods are better for you.</a:t>
            </a:r>
            <a:endParaRPr sz="1900">
              <a:solidFill>
                <a:srgbClr val="262626"/>
              </a:solidFill>
            </a:endParaRPr>
          </a:p>
        </p:txBody>
      </p:sp>
      <p:sp>
        <p:nvSpPr>
          <p:cNvPr id="172" name="Google Shape;172;p2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73" name="Google Shape;173;p2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74" name="Google Shape;174;p2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75" name="Google Shape;175;p2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76" name="Google Shape;176;p29"/>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4: What is a Healthy School? </a:t>
            </a:r>
            <a:endParaRPr b="1" sz="4100">
              <a:solidFill>
                <a:srgbClr val="262626"/>
              </a:solidFill>
              <a:highlight>
                <a:schemeClr val="l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0" name="Shape 180"/>
        <p:cNvGrpSpPr/>
        <p:nvPr/>
      </p:nvGrpSpPr>
      <p:grpSpPr>
        <a:xfrm>
          <a:off x="0" y="0"/>
          <a:ext cx="0" cy="0"/>
          <a:chOff x="0" y="0"/>
          <a:chExt cx="0" cy="0"/>
        </a:xfrm>
      </p:grpSpPr>
      <p:sp>
        <p:nvSpPr>
          <p:cNvPr id="181" name="Google Shape;181;p3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82" name="Google Shape;182;p30"/>
          <p:cNvPicPr preferRelativeResize="0"/>
          <p:nvPr/>
        </p:nvPicPr>
        <p:blipFill rotWithShape="1">
          <a:blip r:embed="rId3">
            <a:alphaModFix/>
          </a:blip>
          <a:srcRect b="0" l="10674" r="10659" t="0"/>
          <a:stretch/>
        </p:blipFill>
        <p:spPr>
          <a:xfrm>
            <a:off x="53492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83" name="Google Shape;183;p30"/>
          <p:cNvSpPr txBox="1"/>
          <p:nvPr>
            <p:ph idx="1" type="subTitle"/>
          </p:nvPr>
        </p:nvSpPr>
        <p:spPr>
          <a:xfrm>
            <a:off x="219950" y="1232075"/>
            <a:ext cx="5748900" cy="3312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SzPts val="1018"/>
              <a:buNone/>
            </a:pPr>
            <a:r>
              <a:rPr lang="en" sz="1500">
                <a:solidFill>
                  <a:srgbClr val="262626"/>
                </a:solidFill>
              </a:rPr>
              <a:t>Healthy Schools think that it is important to be active and eat healthy foods! Let’s get active while we learn about the types of healthy foods we should eat! Stand up and push in your chair, are you ready?</a:t>
            </a:r>
            <a:endParaRPr sz="1500">
              <a:solidFill>
                <a:srgbClr val="262626"/>
              </a:solidFill>
            </a:endParaRPr>
          </a:p>
          <a:p>
            <a:pPr indent="0" lvl="0" marL="0" rtl="0" algn="l">
              <a:lnSpc>
                <a:spcPct val="80000"/>
              </a:lnSpc>
              <a:spcBef>
                <a:spcPts val="0"/>
              </a:spcBef>
              <a:spcAft>
                <a:spcPts val="0"/>
              </a:spcAft>
              <a:buSzPts val="1018"/>
              <a:buNone/>
            </a:pPr>
            <a:r>
              <a:t/>
            </a:r>
            <a:endParaRPr sz="1500">
              <a:solidFill>
                <a:srgbClr val="262626"/>
              </a:solidFill>
            </a:endParaRPr>
          </a:p>
          <a:p>
            <a:pPr indent="0" lvl="0" marL="0" rtl="0" algn="l">
              <a:lnSpc>
                <a:spcPct val="80000"/>
              </a:lnSpc>
              <a:spcBef>
                <a:spcPts val="0"/>
              </a:spcBef>
              <a:spcAft>
                <a:spcPts val="0"/>
              </a:spcAft>
              <a:buSzPts val="1018"/>
              <a:buNone/>
            </a:pPr>
            <a:r>
              <a:rPr lang="en" sz="1500">
                <a:solidFill>
                  <a:srgbClr val="262626"/>
                </a:solidFill>
              </a:rPr>
              <a:t>Canada’s Food Guide says that kids aged 9-13-</a:t>
            </a:r>
            <a:endParaRPr sz="1500">
              <a:solidFill>
                <a:srgbClr val="262626"/>
              </a:solidFill>
            </a:endParaRPr>
          </a:p>
          <a:p>
            <a:pPr indent="0" lvl="0" marL="0" rtl="0" algn="l">
              <a:lnSpc>
                <a:spcPct val="80000"/>
              </a:lnSpc>
              <a:spcBef>
                <a:spcPts val="0"/>
              </a:spcBef>
              <a:spcAft>
                <a:spcPts val="0"/>
              </a:spcAft>
              <a:buSzPts val="1018"/>
              <a:buNone/>
            </a:pPr>
            <a:r>
              <a:rPr lang="en" sz="1500">
                <a:solidFill>
                  <a:srgbClr val="262626"/>
                </a:solidFill>
              </a:rPr>
              <a:t>Should eat 6 Vegetables and Fruit servings every day- Do 6 Twist jumps </a:t>
            </a:r>
            <a:endParaRPr sz="1500">
              <a:solidFill>
                <a:srgbClr val="262626"/>
              </a:solidFill>
            </a:endParaRPr>
          </a:p>
          <a:p>
            <a:pPr indent="0" lvl="0" marL="0" rtl="0" algn="l">
              <a:lnSpc>
                <a:spcPct val="80000"/>
              </a:lnSpc>
              <a:spcBef>
                <a:spcPts val="0"/>
              </a:spcBef>
              <a:spcAft>
                <a:spcPts val="0"/>
              </a:spcAft>
              <a:buSzPts val="1018"/>
              <a:buNone/>
            </a:pPr>
            <a:r>
              <a:t/>
            </a:r>
            <a:endParaRPr sz="1500">
              <a:solidFill>
                <a:srgbClr val="262626"/>
              </a:solidFill>
            </a:endParaRPr>
          </a:p>
          <a:p>
            <a:pPr indent="0" lvl="0" marL="0" rtl="0" algn="l">
              <a:lnSpc>
                <a:spcPct val="80000"/>
              </a:lnSpc>
              <a:spcBef>
                <a:spcPts val="0"/>
              </a:spcBef>
              <a:spcAft>
                <a:spcPts val="0"/>
              </a:spcAft>
              <a:buSzPts val="1018"/>
              <a:buNone/>
            </a:pPr>
            <a:r>
              <a:rPr lang="en" sz="1500">
                <a:solidFill>
                  <a:srgbClr val="262626"/>
                </a:solidFill>
              </a:rPr>
              <a:t>Canada’s Food Guide says that kids aged 9-13-</a:t>
            </a:r>
            <a:endParaRPr sz="1500">
              <a:solidFill>
                <a:srgbClr val="262626"/>
              </a:solidFill>
            </a:endParaRPr>
          </a:p>
          <a:p>
            <a:pPr indent="0" lvl="0" marL="0" rtl="0" algn="l">
              <a:lnSpc>
                <a:spcPct val="80000"/>
              </a:lnSpc>
              <a:spcBef>
                <a:spcPts val="0"/>
              </a:spcBef>
              <a:spcAft>
                <a:spcPts val="0"/>
              </a:spcAft>
              <a:buSzPts val="1018"/>
              <a:buNone/>
            </a:pPr>
            <a:r>
              <a:rPr lang="en" sz="1500">
                <a:solidFill>
                  <a:srgbClr val="262626"/>
                </a:solidFill>
              </a:rPr>
              <a:t>Should eat 6 Grain Products every day-  Do 6 Toe Touches</a:t>
            </a:r>
            <a:endParaRPr sz="1500">
              <a:solidFill>
                <a:srgbClr val="262626"/>
              </a:solidFill>
            </a:endParaRPr>
          </a:p>
          <a:p>
            <a:pPr indent="0" lvl="0" marL="0" rtl="0" algn="l">
              <a:lnSpc>
                <a:spcPct val="80000"/>
              </a:lnSpc>
              <a:spcBef>
                <a:spcPts val="0"/>
              </a:spcBef>
              <a:spcAft>
                <a:spcPts val="0"/>
              </a:spcAft>
              <a:buSzPts val="1018"/>
              <a:buNone/>
            </a:pPr>
            <a:r>
              <a:t/>
            </a:r>
            <a:endParaRPr sz="1500">
              <a:solidFill>
                <a:srgbClr val="262626"/>
              </a:solidFill>
            </a:endParaRPr>
          </a:p>
          <a:p>
            <a:pPr indent="0" lvl="0" marL="0" rtl="0" algn="l">
              <a:lnSpc>
                <a:spcPct val="80000"/>
              </a:lnSpc>
              <a:spcBef>
                <a:spcPts val="0"/>
              </a:spcBef>
              <a:spcAft>
                <a:spcPts val="0"/>
              </a:spcAft>
              <a:buSzPts val="1018"/>
              <a:buNone/>
            </a:pPr>
            <a:r>
              <a:rPr lang="en" sz="1500">
                <a:solidFill>
                  <a:srgbClr val="262626"/>
                </a:solidFill>
              </a:rPr>
              <a:t>Canada’s Food Guide says that kids aged 9-13-</a:t>
            </a:r>
            <a:endParaRPr sz="1500">
              <a:solidFill>
                <a:srgbClr val="262626"/>
              </a:solidFill>
            </a:endParaRPr>
          </a:p>
          <a:p>
            <a:pPr indent="0" lvl="0" marL="0" rtl="0" algn="l">
              <a:lnSpc>
                <a:spcPct val="80000"/>
              </a:lnSpc>
              <a:spcBef>
                <a:spcPts val="0"/>
              </a:spcBef>
              <a:spcAft>
                <a:spcPts val="0"/>
              </a:spcAft>
              <a:buSzPts val="1018"/>
              <a:buNone/>
            </a:pPr>
            <a:r>
              <a:rPr lang="en" sz="1500">
                <a:solidFill>
                  <a:srgbClr val="262626"/>
                </a:solidFill>
              </a:rPr>
              <a:t>Should eat or drink 3-4 Milk/Alternatives everyday- Do 4 Desk Push Ups</a:t>
            </a:r>
            <a:endParaRPr sz="1500">
              <a:solidFill>
                <a:srgbClr val="262626"/>
              </a:solidFill>
            </a:endParaRPr>
          </a:p>
          <a:p>
            <a:pPr indent="0" lvl="0" marL="0" rtl="0" algn="l">
              <a:lnSpc>
                <a:spcPct val="80000"/>
              </a:lnSpc>
              <a:spcBef>
                <a:spcPts val="0"/>
              </a:spcBef>
              <a:spcAft>
                <a:spcPts val="0"/>
              </a:spcAft>
              <a:buSzPts val="1018"/>
              <a:buNone/>
            </a:pPr>
            <a:r>
              <a:t/>
            </a:r>
            <a:endParaRPr sz="1500">
              <a:solidFill>
                <a:srgbClr val="262626"/>
              </a:solidFill>
            </a:endParaRPr>
          </a:p>
          <a:p>
            <a:pPr indent="0" lvl="0" marL="0" rtl="0" algn="l">
              <a:lnSpc>
                <a:spcPct val="80000"/>
              </a:lnSpc>
              <a:spcBef>
                <a:spcPts val="0"/>
              </a:spcBef>
              <a:spcAft>
                <a:spcPts val="0"/>
              </a:spcAft>
              <a:buSzPts val="1018"/>
              <a:buNone/>
            </a:pPr>
            <a:r>
              <a:rPr lang="en" sz="1500">
                <a:solidFill>
                  <a:srgbClr val="262626"/>
                </a:solidFill>
              </a:rPr>
              <a:t>Canada’s Food Guide says that kids aged 9-13-</a:t>
            </a:r>
            <a:endParaRPr sz="1500">
              <a:solidFill>
                <a:srgbClr val="262626"/>
              </a:solidFill>
            </a:endParaRPr>
          </a:p>
          <a:p>
            <a:pPr indent="0" lvl="0" marL="0" rtl="0" algn="l">
              <a:lnSpc>
                <a:spcPct val="80000"/>
              </a:lnSpc>
              <a:spcBef>
                <a:spcPts val="0"/>
              </a:spcBef>
              <a:spcAft>
                <a:spcPts val="0"/>
              </a:spcAft>
              <a:buSzPts val="1018"/>
              <a:buNone/>
            </a:pPr>
            <a:r>
              <a:rPr lang="en" sz="1500">
                <a:solidFill>
                  <a:srgbClr val="262626"/>
                </a:solidFill>
              </a:rPr>
              <a:t>Should eat or drink 1-2 Meat/Alternatives everyday- Do 2 BIG Star Jump</a:t>
            </a:r>
            <a:endParaRPr sz="1500">
              <a:solidFill>
                <a:srgbClr val="262626"/>
              </a:solidFill>
            </a:endParaRPr>
          </a:p>
        </p:txBody>
      </p:sp>
      <p:sp>
        <p:nvSpPr>
          <p:cNvPr id="184" name="Google Shape;184;p3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85" name="Google Shape;185;p3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86" name="Google Shape;186;p3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87" name="Google Shape;187;p3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88" name="Google Shape;188;p30"/>
          <p:cNvSpPr txBox="1"/>
          <p:nvPr>
            <p:ph type="ctrTitle"/>
          </p:nvPr>
        </p:nvSpPr>
        <p:spPr>
          <a:xfrm>
            <a:off x="219950" y="420275"/>
            <a:ext cx="7126200" cy="8118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5: </a:t>
            </a:r>
            <a:r>
              <a:rPr b="1" lang="en" sz="3900">
                <a:solidFill>
                  <a:srgbClr val="262626"/>
                </a:solidFill>
                <a:highlight>
                  <a:schemeClr val="lt1"/>
                </a:highlight>
              </a:rPr>
              <a:t>What is a Healthy School? </a:t>
            </a:r>
            <a:endParaRPr b="1" sz="3900">
              <a:solidFill>
                <a:srgbClr val="262626"/>
              </a:solidFill>
              <a:highlight>
                <a:schemeClr val="lt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2" name="Shape 192"/>
        <p:cNvGrpSpPr/>
        <p:nvPr/>
      </p:nvGrpSpPr>
      <p:grpSpPr>
        <a:xfrm>
          <a:off x="0" y="0"/>
          <a:ext cx="0" cy="0"/>
          <a:chOff x="0" y="0"/>
          <a:chExt cx="0" cy="0"/>
        </a:xfrm>
      </p:grpSpPr>
      <p:sp>
        <p:nvSpPr>
          <p:cNvPr id="193" name="Google Shape;193;p3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94" name="Google Shape;194;p31"/>
          <p:cNvPicPr preferRelativeResize="0"/>
          <p:nvPr/>
        </p:nvPicPr>
        <p:blipFill rotWithShape="1">
          <a:blip r:embed="rId3">
            <a:alphaModFix/>
          </a:blip>
          <a:srcRect b="0" l="10674" r="10659" t="0"/>
          <a:stretch/>
        </p:blipFill>
        <p:spPr>
          <a:xfrm>
            <a:off x="37626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95" name="Google Shape;195;p31"/>
          <p:cNvSpPr txBox="1"/>
          <p:nvPr>
            <p:ph idx="1" type="subTitle"/>
          </p:nvPr>
        </p:nvSpPr>
        <p:spPr>
          <a:xfrm>
            <a:off x="219950" y="1905138"/>
            <a:ext cx="4197000" cy="2273700"/>
          </a:xfrm>
          <a:prstGeom prst="rect">
            <a:avLst/>
          </a:prstGeom>
          <a:noFill/>
          <a:ln>
            <a:noFill/>
          </a:ln>
        </p:spPr>
        <p:txBody>
          <a:bodyPr anchorCtr="0" anchor="t" bIns="34275" lIns="68575" spcFirstLastPara="1" rIns="68575" wrap="square" tIns="34275">
            <a:normAutofit/>
          </a:bodyPr>
          <a:lstStyle/>
          <a:p>
            <a:pPr indent="0" lvl="0" marL="0" rtl="0" algn="l">
              <a:lnSpc>
                <a:spcPct val="80000"/>
              </a:lnSpc>
              <a:spcBef>
                <a:spcPts val="0"/>
              </a:spcBef>
              <a:spcAft>
                <a:spcPts val="0"/>
              </a:spcAft>
              <a:buNone/>
            </a:pPr>
            <a:r>
              <a:rPr lang="en" sz="1900">
                <a:solidFill>
                  <a:srgbClr val="262626"/>
                </a:solidFill>
              </a:rPr>
              <a:t>How do you stay healthy? Many students at </a:t>
            </a:r>
            <a:r>
              <a:rPr lang="en" sz="1900">
                <a:solidFill>
                  <a:srgbClr val="262626"/>
                </a:solidFill>
                <a:highlight>
                  <a:srgbClr val="FFFF00"/>
                </a:highlight>
              </a:rPr>
              <a:t>School Name </a:t>
            </a:r>
            <a:r>
              <a:rPr lang="en" sz="1900">
                <a:solidFill>
                  <a:srgbClr val="262626"/>
                </a:solidFill>
              </a:rPr>
              <a:t>have shared their ideas and we’ve displayed them on the Healthy School bulletin board </a:t>
            </a:r>
            <a:r>
              <a:rPr lang="en" sz="1900">
                <a:solidFill>
                  <a:srgbClr val="262626"/>
                </a:solidFill>
                <a:highlight>
                  <a:srgbClr val="FFFF00"/>
                </a:highlight>
              </a:rPr>
              <a:t>insert bulletin board location here. </a:t>
            </a:r>
            <a:endParaRPr sz="1900">
              <a:solidFill>
                <a:srgbClr val="262626"/>
              </a:solidFill>
              <a:highlight>
                <a:srgbClr val="FFFF00"/>
              </a:highlight>
            </a:endParaRPr>
          </a:p>
          <a:p>
            <a:pPr indent="0" lvl="0" marL="0" rtl="0" algn="l">
              <a:lnSpc>
                <a:spcPct val="80000"/>
              </a:lnSpc>
              <a:spcBef>
                <a:spcPts val="0"/>
              </a:spcBef>
              <a:spcAft>
                <a:spcPts val="0"/>
              </a:spcAft>
              <a:buNone/>
            </a:pPr>
            <a:r>
              <a:t/>
            </a:r>
            <a:endParaRPr sz="1900">
              <a:solidFill>
                <a:srgbClr val="262626"/>
              </a:solidFill>
            </a:endParaRPr>
          </a:p>
          <a:p>
            <a:pPr indent="0" lvl="0" marL="0" rtl="0" algn="l">
              <a:lnSpc>
                <a:spcPct val="80000"/>
              </a:lnSpc>
              <a:spcBef>
                <a:spcPts val="0"/>
              </a:spcBef>
              <a:spcAft>
                <a:spcPts val="0"/>
              </a:spcAft>
              <a:buNone/>
            </a:pPr>
            <a:r>
              <a:rPr lang="en" sz="1900">
                <a:solidFill>
                  <a:srgbClr val="262626"/>
                </a:solidFill>
              </a:rPr>
              <a:t>Be sure to check it out and see how everyone here works to stay healthy!</a:t>
            </a:r>
            <a:endParaRPr sz="1900">
              <a:solidFill>
                <a:srgbClr val="262626"/>
              </a:solidFill>
            </a:endParaRPr>
          </a:p>
        </p:txBody>
      </p:sp>
      <p:sp>
        <p:nvSpPr>
          <p:cNvPr id="196" name="Google Shape;196;p3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97" name="Google Shape;197;p3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98" name="Google Shape;198;p3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99" name="Google Shape;199;p3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00" name="Google Shape;200;p31"/>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6: What is a Healthy School? </a:t>
            </a:r>
            <a:endParaRPr b="1" sz="4100">
              <a:solidFill>
                <a:srgbClr val="262626"/>
              </a:solidFill>
              <a:highlight>
                <a:schemeClr val="lt1"/>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4" name="Shape 204"/>
        <p:cNvGrpSpPr/>
        <p:nvPr/>
      </p:nvGrpSpPr>
      <p:grpSpPr>
        <a:xfrm>
          <a:off x="0" y="0"/>
          <a:ext cx="0" cy="0"/>
          <a:chOff x="0" y="0"/>
          <a:chExt cx="0" cy="0"/>
        </a:xfrm>
      </p:grpSpPr>
      <p:sp>
        <p:nvSpPr>
          <p:cNvPr id="205" name="Google Shape;205;p3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06" name="Google Shape;206;p32"/>
          <p:cNvPicPr preferRelativeResize="0"/>
          <p:nvPr/>
        </p:nvPicPr>
        <p:blipFill rotWithShape="1">
          <a:blip r:embed="rId3">
            <a:alphaModFix/>
          </a:blip>
          <a:srcRect b="0" l="10674" r="10659" t="0"/>
          <a:stretch/>
        </p:blipFill>
        <p:spPr>
          <a:xfrm>
            <a:off x="37626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07" name="Google Shape;207;p32"/>
          <p:cNvSpPr txBox="1"/>
          <p:nvPr>
            <p:ph idx="1" type="subTitle"/>
          </p:nvPr>
        </p:nvSpPr>
        <p:spPr>
          <a:xfrm>
            <a:off x="219950" y="1905138"/>
            <a:ext cx="4197000" cy="2273700"/>
          </a:xfrm>
          <a:prstGeom prst="rect">
            <a:avLst/>
          </a:prstGeom>
          <a:noFill/>
          <a:ln>
            <a:noFill/>
          </a:ln>
        </p:spPr>
        <p:txBody>
          <a:bodyPr anchorCtr="0" anchor="t" bIns="34275" lIns="68575" spcFirstLastPara="1" rIns="68575" wrap="square" tIns="34275">
            <a:normAutofit/>
          </a:bodyPr>
          <a:lstStyle/>
          <a:p>
            <a:pPr indent="0" lvl="0" marL="0" rtl="0" algn="l">
              <a:lnSpc>
                <a:spcPct val="80000"/>
              </a:lnSpc>
              <a:spcBef>
                <a:spcPts val="0"/>
              </a:spcBef>
              <a:spcAft>
                <a:spcPts val="0"/>
              </a:spcAft>
              <a:buNone/>
            </a:pPr>
            <a:r>
              <a:rPr lang="en" sz="1900">
                <a:solidFill>
                  <a:srgbClr val="262626"/>
                </a:solidFill>
              </a:rPr>
              <a:t>When you’re active you might get thirsty.  Gatorade, Powerade and other sport drinks contain as much sugar in them as pop! If you’re thirsty the BEST option for your body is water! </a:t>
            </a:r>
            <a:endParaRPr sz="1900">
              <a:solidFill>
                <a:srgbClr val="262626"/>
              </a:solidFill>
            </a:endParaRPr>
          </a:p>
          <a:p>
            <a:pPr indent="0" lvl="0" marL="0" rtl="0" algn="l">
              <a:lnSpc>
                <a:spcPct val="80000"/>
              </a:lnSpc>
              <a:spcBef>
                <a:spcPts val="0"/>
              </a:spcBef>
              <a:spcAft>
                <a:spcPts val="0"/>
              </a:spcAft>
              <a:buNone/>
            </a:pPr>
            <a:r>
              <a:t/>
            </a:r>
            <a:endParaRPr sz="1900">
              <a:solidFill>
                <a:srgbClr val="262626"/>
              </a:solidFill>
            </a:endParaRPr>
          </a:p>
          <a:p>
            <a:pPr indent="0" lvl="0" marL="0" rtl="0" algn="l">
              <a:lnSpc>
                <a:spcPct val="80000"/>
              </a:lnSpc>
              <a:spcBef>
                <a:spcPts val="0"/>
              </a:spcBef>
              <a:spcAft>
                <a:spcPts val="0"/>
              </a:spcAft>
              <a:buNone/>
            </a:pPr>
            <a:r>
              <a:rPr lang="en" sz="1900">
                <a:solidFill>
                  <a:srgbClr val="262626"/>
                </a:solidFill>
              </a:rPr>
              <a:t>Let’s see what other healthy choices we can make at </a:t>
            </a:r>
            <a:r>
              <a:rPr lang="en" sz="1900">
                <a:solidFill>
                  <a:srgbClr val="262626"/>
                </a:solidFill>
                <a:highlight>
                  <a:srgbClr val="FFFF00"/>
                </a:highlight>
              </a:rPr>
              <a:t>School Name</a:t>
            </a:r>
            <a:r>
              <a:rPr lang="en" sz="1900">
                <a:solidFill>
                  <a:srgbClr val="262626"/>
                </a:solidFill>
              </a:rPr>
              <a:t>.</a:t>
            </a:r>
            <a:endParaRPr sz="1900">
              <a:solidFill>
                <a:srgbClr val="262626"/>
              </a:solidFill>
            </a:endParaRPr>
          </a:p>
        </p:txBody>
      </p:sp>
      <p:sp>
        <p:nvSpPr>
          <p:cNvPr id="208" name="Google Shape;208;p3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09" name="Google Shape;209;p3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10" name="Google Shape;210;p3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11" name="Google Shape;211;p3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12" name="Google Shape;212;p32"/>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7: What is a Healthy School? </a:t>
            </a:r>
            <a:endParaRPr b="1" sz="4100">
              <a:solidFill>
                <a:srgbClr val="262626"/>
              </a:solidFill>
              <a:highlight>
                <a:schemeClr val="lt1"/>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6" name="Shape 216"/>
        <p:cNvGrpSpPr/>
        <p:nvPr/>
      </p:nvGrpSpPr>
      <p:grpSpPr>
        <a:xfrm>
          <a:off x="0" y="0"/>
          <a:ext cx="0" cy="0"/>
          <a:chOff x="0" y="0"/>
          <a:chExt cx="0" cy="0"/>
        </a:xfrm>
      </p:grpSpPr>
      <p:sp>
        <p:nvSpPr>
          <p:cNvPr id="217" name="Google Shape;217;p3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18" name="Google Shape;218;p33"/>
          <p:cNvPicPr preferRelativeResize="0"/>
          <p:nvPr/>
        </p:nvPicPr>
        <p:blipFill rotWithShape="1">
          <a:blip r:embed="rId3">
            <a:alphaModFix/>
          </a:blip>
          <a:srcRect b="0" l="10674" r="10659" t="0"/>
          <a:stretch/>
        </p:blipFill>
        <p:spPr>
          <a:xfrm>
            <a:off x="37626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19" name="Google Shape;219;p33"/>
          <p:cNvSpPr txBox="1"/>
          <p:nvPr>
            <p:ph idx="1" type="subTitle"/>
          </p:nvPr>
        </p:nvSpPr>
        <p:spPr>
          <a:xfrm>
            <a:off x="219950" y="1905138"/>
            <a:ext cx="4197000" cy="2273700"/>
          </a:xfrm>
          <a:prstGeom prst="rect">
            <a:avLst/>
          </a:prstGeom>
          <a:noFill/>
          <a:ln>
            <a:noFill/>
          </a:ln>
        </p:spPr>
        <p:txBody>
          <a:bodyPr anchorCtr="0" anchor="t" bIns="34275" lIns="68575" spcFirstLastPara="1" rIns="68575" wrap="square" tIns="34275">
            <a:normAutofit/>
          </a:bodyPr>
          <a:lstStyle/>
          <a:p>
            <a:pPr indent="0" lvl="0" marL="0" rtl="0" algn="l">
              <a:lnSpc>
                <a:spcPct val="80000"/>
              </a:lnSpc>
              <a:spcBef>
                <a:spcPts val="0"/>
              </a:spcBef>
              <a:spcAft>
                <a:spcPts val="0"/>
              </a:spcAft>
              <a:buNone/>
            </a:pPr>
            <a:r>
              <a:rPr lang="en" sz="1900">
                <a:solidFill>
                  <a:srgbClr val="262626"/>
                </a:solidFill>
              </a:rPr>
              <a:t>When students and staff in a school are getting active and eating healthy food there are not just benefits for our bodies.  </a:t>
            </a:r>
            <a:endParaRPr sz="1900">
              <a:solidFill>
                <a:srgbClr val="262626"/>
              </a:solidFill>
            </a:endParaRPr>
          </a:p>
          <a:p>
            <a:pPr indent="0" lvl="0" marL="0" rtl="0" algn="l">
              <a:lnSpc>
                <a:spcPct val="80000"/>
              </a:lnSpc>
              <a:spcBef>
                <a:spcPts val="0"/>
              </a:spcBef>
              <a:spcAft>
                <a:spcPts val="0"/>
              </a:spcAft>
              <a:buNone/>
            </a:pPr>
            <a:r>
              <a:t/>
            </a:r>
            <a:endParaRPr sz="1900">
              <a:solidFill>
                <a:srgbClr val="262626"/>
              </a:solidFill>
            </a:endParaRPr>
          </a:p>
          <a:p>
            <a:pPr indent="0" lvl="0" marL="0" rtl="0" algn="l">
              <a:lnSpc>
                <a:spcPct val="80000"/>
              </a:lnSpc>
              <a:spcBef>
                <a:spcPts val="0"/>
              </a:spcBef>
              <a:spcAft>
                <a:spcPts val="0"/>
              </a:spcAft>
              <a:buNone/>
            </a:pPr>
            <a:r>
              <a:rPr lang="en" sz="1900">
                <a:solidFill>
                  <a:srgbClr val="262626"/>
                </a:solidFill>
              </a:rPr>
              <a:t>It can help us help us do better in school and make us feel better about ourselves.  Being a healthy school is good for our body and our minds!</a:t>
            </a:r>
            <a:endParaRPr sz="1900">
              <a:solidFill>
                <a:srgbClr val="262626"/>
              </a:solidFill>
            </a:endParaRPr>
          </a:p>
        </p:txBody>
      </p:sp>
      <p:sp>
        <p:nvSpPr>
          <p:cNvPr id="220" name="Google Shape;220;p3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21" name="Google Shape;221;p3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22" name="Google Shape;222;p3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23" name="Google Shape;223;p3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24" name="Google Shape;224;p33"/>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8: What is a Healthy School? </a:t>
            </a:r>
            <a:endParaRPr b="1" sz="4100">
              <a:solidFill>
                <a:srgbClr val="262626"/>
              </a:solidFill>
              <a:highlight>
                <a:schemeClr val="lt1"/>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8" name="Shape 228"/>
        <p:cNvGrpSpPr/>
        <p:nvPr/>
      </p:nvGrpSpPr>
      <p:grpSpPr>
        <a:xfrm>
          <a:off x="0" y="0"/>
          <a:ext cx="0" cy="0"/>
          <a:chOff x="0" y="0"/>
          <a:chExt cx="0" cy="0"/>
        </a:xfrm>
      </p:grpSpPr>
      <p:sp>
        <p:nvSpPr>
          <p:cNvPr id="229" name="Google Shape;229;p3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30" name="Google Shape;230;p34"/>
          <p:cNvPicPr preferRelativeResize="0"/>
          <p:nvPr/>
        </p:nvPicPr>
        <p:blipFill rotWithShape="1">
          <a:blip r:embed="rId3">
            <a:alphaModFix/>
          </a:blip>
          <a:srcRect b="0" l="10674" r="10659" t="0"/>
          <a:stretch/>
        </p:blipFill>
        <p:spPr>
          <a:xfrm>
            <a:off x="37626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31" name="Google Shape;231;p34"/>
          <p:cNvSpPr txBox="1"/>
          <p:nvPr>
            <p:ph idx="1" type="subTitle"/>
          </p:nvPr>
        </p:nvSpPr>
        <p:spPr>
          <a:xfrm>
            <a:off x="219950" y="1905138"/>
            <a:ext cx="4197000" cy="2273700"/>
          </a:xfrm>
          <a:prstGeom prst="rect">
            <a:avLst/>
          </a:prstGeom>
          <a:noFill/>
          <a:ln>
            <a:noFill/>
          </a:ln>
        </p:spPr>
        <p:txBody>
          <a:bodyPr anchorCtr="0" anchor="t" bIns="34275" lIns="68575" spcFirstLastPara="1" rIns="68575" wrap="square" tIns="34275">
            <a:normAutofit/>
          </a:bodyPr>
          <a:lstStyle/>
          <a:p>
            <a:pPr indent="0" lvl="0" marL="0" rtl="0" algn="l">
              <a:lnSpc>
                <a:spcPct val="80000"/>
              </a:lnSpc>
              <a:spcBef>
                <a:spcPts val="0"/>
              </a:spcBef>
              <a:spcAft>
                <a:spcPts val="0"/>
              </a:spcAft>
              <a:buNone/>
            </a:pPr>
            <a:r>
              <a:rPr lang="en" sz="1900">
                <a:solidFill>
                  <a:srgbClr val="262626"/>
                </a:solidFill>
              </a:rPr>
              <a:t>Asking for drinks that say “100% juice” on them is a healthy choice. If it says “drink”, “beverage”, “punch”, or “cocktail”, it means it’s full of sugar and very little real juice. </a:t>
            </a:r>
            <a:endParaRPr sz="1900">
              <a:solidFill>
                <a:srgbClr val="262626"/>
              </a:solidFill>
            </a:endParaRPr>
          </a:p>
          <a:p>
            <a:pPr indent="0" lvl="0" marL="0" rtl="0" algn="l">
              <a:lnSpc>
                <a:spcPct val="80000"/>
              </a:lnSpc>
              <a:spcBef>
                <a:spcPts val="0"/>
              </a:spcBef>
              <a:spcAft>
                <a:spcPts val="0"/>
              </a:spcAft>
              <a:buNone/>
            </a:pPr>
            <a:r>
              <a:t/>
            </a:r>
            <a:endParaRPr sz="1900">
              <a:solidFill>
                <a:srgbClr val="262626"/>
              </a:solidFill>
            </a:endParaRPr>
          </a:p>
          <a:p>
            <a:pPr indent="0" lvl="0" marL="0" rtl="0" algn="l">
              <a:lnSpc>
                <a:spcPct val="80000"/>
              </a:lnSpc>
              <a:spcBef>
                <a:spcPts val="0"/>
              </a:spcBef>
              <a:spcAft>
                <a:spcPts val="0"/>
              </a:spcAft>
              <a:buNone/>
            </a:pPr>
            <a:r>
              <a:rPr lang="en" sz="1900">
                <a:solidFill>
                  <a:srgbClr val="262626"/>
                </a:solidFill>
              </a:rPr>
              <a:t>You can bring a 100% juice box (250ml) for lunch and it will count as two servings of fruit for the day.</a:t>
            </a:r>
            <a:endParaRPr sz="1900">
              <a:solidFill>
                <a:srgbClr val="262626"/>
              </a:solidFill>
            </a:endParaRPr>
          </a:p>
        </p:txBody>
      </p:sp>
      <p:sp>
        <p:nvSpPr>
          <p:cNvPr id="232" name="Google Shape;232;p3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33" name="Google Shape;233;p3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34" name="Google Shape;234;p3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35" name="Google Shape;235;p3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36" name="Google Shape;236;p34"/>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9: What is a Healthy School? </a:t>
            </a:r>
            <a:endParaRPr b="1" sz="4100">
              <a:solidFill>
                <a:srgbClr val="262626"/>
              </a:solidFill>
              <a:highlight>
                <a:schemeClr val="lt1"/>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